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_rels/item3.xml.rels" ContentType="application/vnd.openxmlformats-package.relationships+xml"/>
  <Override PartName="/customXml/_rels/item1.xml.rels" ContentType="application/vnd.openxmlformats-package.relationships+xml"/>
  <Override PartName="/customXml/_rels/item2.xml.rels" ContentType="application/vnd.openxmlformats-package.relationships+xml"/>
  <Override PartName="/customXml/itemProps1.xml" ContentType="application/vnd.openxmlformats-officedocument.customXmlProperties+xml"/>
  <Override PartName="/customXml/itemProps3.xml" ContentType="application/vnd.openxmlformats-officedocument.customXmlProperties+xml"/>
  <Override PartName="/customXml/item2.xml" ContentType="application/xml"/>
  <Override PartName="/customXml/itemProps2.xml" ContentType="application/vnd.openxmlformats-officedocument.customXmlProperties+xml"/>
  <Override PartName="/customXml/item1.xml" ContentType="application/xml"/>
  <Override PartName="/customXml/item3.xml" ContentType="application/xml"/>
  <Override PartName="/_rels/.rels" ContentType="application/vnd.openxmlformats-package.relationships+xml"/>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charts/chart20.xml" ContentType="application/vnd.openxmlformats-officedocument.drawingml.chart+xml"/>
  <Override PartName="/ppt/charts/chart21.xml" ContentType="application/vnd.openxmlformats-officedocument.drawingml.chart+xml"/>
  <Override PartName="/ppt/charts/chart3.xml" ContentType="application/vnd.openxmlformats-officedocument.drawingml.chart+xml"/>
  <Override PartName="/ppt/charts/chart22.xml" ContentType="application/vnd.openxmlformats-officedocument.drawingml.chart+xml"/>
  <Override PartName="/ppt/charts/chart4.xml" ContentType="application/vnd.openxmlformats-officedocument.drawingml.chart+xml"/>
  <Override PartName="/ppt/charts/chart23.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5.xml" ContentType="application/vnd.openxmlformats-officedocument.drawingml.chart+xml"/>
  <Override PartName="/ppt/charts/chart24.xml" ContentType="application/vnd.openxmlformats-officedocument.drawingml.chart+xml"/>
  <Override PartName="/ppt/charts/chart6.xml" ContentType="application/vnd.openxmlformats-officedocument.drawingml.chart+xml"/>
  <Override PartName="/ppt/charts/chart25.xml" ContentType="application/vnd.openxmlformats-officedocument.drawingml.chart+xml"/>
  <Override PartName="/ppt/charts/chart7.xml" ContentType="application/vnd.openxmlformats-officedocument.drawingml.chart+xml"/>
  <Override PartName="/ppt/charts/chart26.xml" ContentType="application/vnd.openxmlformats-officedocument.drawingml.chart+xml"/>
  <Override PartName="/ppt/charts/chart8.xml" ContentType="application/vnd.openxmlformats-officedocument.drawingml.chart+xml"/>
  <Override PartName="/ppt/charts/chart27.xml" ContentType="application/vnd.openxmlformats-officedocument.drawingml.chart+xml"/>
  <Override PartName="/ppt/charts/chart9.xml" ContentType="application/vnd.openxmlformats-officedocument.drawingml.chart+xml"/>
  <Override PartName="/ppt/charts/chart28.xml" ContentType="application/vnd.openxmlformats-officedocument.drawingml.chart+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3.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79.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_rels/slideLayout84.xml.rels" ContentType="application/vnd.openxmlformats-package.relationships+xml"/>
  <Override PartName="/ppt/slideLayouts/_rels/slideLayout80.xml.rels" ContentType="application/vnd.openxmlformats-package.relationships+xml"/>
  <Override PartName="/ppt/slideLayouts/_rels/slideLayout22.xml.rels" ContentType="application/vnd.openxmlformats-package.relationships+xml"/>
  <Override PartName="/ppt/slideLayouts/_rels/slideLayout72.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78.xml.rels" ContentType="application/vnd.openxmlformats-package.relationships+xml"/>
  <Override PartName="/ppt/slideLayouts/_rels/slideLayout76.xml.rels" ContentType="application/vnd.openxmlformats-package.relationships+xml"/>
  <Override PartName="/ppt/slideLayouts/_rels/slideLayout61.xml.rels" ContentType="application/vnd.openxmlformats-package.relationships+xml"/>
  <Override PartName="/ppt/slideLayouts/_rels/slideLayout75.xml.rels" ContentType="application/vnd.openxmlformats-package.relationships+xml"/>
  <Override PartName="/ppt/slideLayouts/_rels/slideLayout60.xml.rels" ContentType="application/vnd.openxmlformats-package.relationships+xml"/>
  <Override PartName="/ppt/slideLayouts/_rels/slideLayout79.xml.rels" ContentType="application/vnd.openxmlformats-package.relationships+xml"/>
  <Override PartName="/ppt/slideLayouts/_rels/slideLayout74.xml.rels" ContentType="application/vnd.openxmlformats-package.relationships+xml"/>
  <Override PartName="/ppt/slideLayouts/_rels/slideLayout82.xml.rels" ContentType="application/vnd.openxmlformats-package.relationships+xml"/>
  <Override PartName="/ppt/slideLayouts/_rels/slideLayout24.xml.rels" ContentType="application/vnd.openxmlformats-package.relationships+xml"/>
  <Override PartName="/ppt/slideLayouts/_rels/slideLayout71.xml.rels" ContentType="application/vnd.openxmlformats-package.relationships+xml"/>
  <Override PartName="/ppt/slideLayouts/_rels/slideLayout73.xml.rels" ContentType="application/vnd.openxmlformats-package.relationships+xml"/>
  <Override PartName="/ppt/slideLayouts/_rels/slideLayout81.xml.rels" ContentType="application/vnd.openxmlformats-package.relationships+xml"/>
  <Override PartName="/ppt/slideLayouts/_rels/slideLayout2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51.xml.rels" ContentType="application/vnd.openxmlformats-package.relationships+xml"/>
  <Override PartName="/ppt/slideLayouts/_rels/slideLayout83.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59.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69.xml.rels" ContentType="application/vnd.openxmlformats-package.relationships+xml"/>
  <Override PartName="/ppt/slideLayouts/_rels/slideLayout8.xml.rels" ContentType="application/vnd.openxmlformats-package.relationships+xml"/>
  <Override PartName="/ppt/slideLayouts/_rels/slideLayout53.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67.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45.xml.rels" ContentType="application/vnd.openxmlformats-package.relationships+xml"/>
  <Override PartName="/ppt/slideLayouts/_rels/slideLayout77.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21.xml.rels" ContentType="application/vnd.openxmlformats-package.relationships+xml"/>
  <Override PartName="/ppt/slideLayouts/_rels/slideLayout34.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65.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80.xml" ContentType="application/vnd.openxmlformats-officedocument.presentationml.slideLayout+xml"/>
  <Override PartName="/ppt/slideLayouts/slideLayout75.xml" ContentType="application/vnd.openxmlformats-officedocument.presentationml.slideLayout+xml"/>
  <Override PartName="/ppt/slideLayouts/slideLayout66.xml" ContentType="application/vnd.openxmlformats-officedocument.presentationml.slideLayout+xml"/>
  <Override PartName="/ppt/slideLayouts/slideLayout81.xml" ContentType="application/vnd.openxmlformats-officedocument.presentationml.slideLayout+xml"/>
  <Override PartName="/ppt/slideLayouts/slideLayout76.xml" ContentType="application/vnd.openxmlformats-officedocument.presentationml.slideLayout+xml"/>
  <Override PartName="/ppt/slideLayouts/slideLayout67.xml" ContentType="application/vnd.openxmlformats-officedocument.presentationml.slideLayout+xml"/>
  <Override PartName="/ppt/slideLayouts/slideLayout82.xml" ContentType="application/vnd.openxmlformats-officedocument.presentationml.slideLayout+xml"/>
  <Override PartName="/ppt/slideLayouts/slideLayout77.xml" ContentType="application/vnd.openxmlformats-officedocument.presentationml.slideLayout+xml"/>
  <Override PartName="/ppt/slideLayouts/slideLayout68.xml" ContentType="application/vnd.openxmlformats-officedocument.presentationml.slideLayout+xml"/>
  <Override PartName="/ppt/slideLayouts/slideLayout83.xml" ContentType="application/vnd.openxmlformats-officedocument.presentationml.slideLayout+xml"/>
  <Override PartName="/ppt/slideLayouts/slideLayout78.xml" ContentType="application/vnd.openxmlformats-officedocument.presentationml.slideLayout+xml"/>
  <Override PartName="/ppt/slideLayouts/slideLayout8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_rels/presentation.xml.rels" ContentType="application/vnd.openxmlformats-package.relationships+xml"/>
  <Override PartName="/ppt/media/image1.jpeg" ContentType="image/jpeg"/>
  <Override PartName="/ppt/media/image11.png" ContentType="image/png"/>
  <Override PartName="/ppt/media/image2.png" ContentType="image/png"/>
  <Override PartName="/ppt/media/image5.png" ContentType="image/png"/>
  <Override PartName="/ppt/media/image9.jpeg" ContentType="image/jpeg"/>
  <Override PartName="/ppt/media/image7.png" ContentType="image/png"/>
  <Override PartName="/ppt/media/image22.png" ContentType="image/png"/>
  <Override PartName="/ppt/media/image29.jpeg" ContentType="image/jpeg"/>
  <Override PartName="/ppt/media/image10.png" ContentType="image/png"/>
  <Override PartName="/ppt/media/image8.png" ContentType="image/png"/>
  <Override PartName="/ppt/media/image23.png" ContentType="image/png"/>
  <Override PartName="/ppt/media/image17.png" ContentType="image/png"/>
  <Override PartName="/ppt/media/image13.png" ContentType="image/png"/>
  <Override PartName="/ppt/media/image33.jpeg" ContentType="image/jpeg"/>
  <Override PartName="/ppt/media/image14.png" ContentType="image/png"/>
  <Override PartName="/ppt/media/image18.png" ContentType="image/png"/>
  <Override PartName="/ppt/media/image4.jpeg" ContentType="image/jpeg"/>
  <Override PartName="/ppt/media/image3.png" ContentType="image/png"/>
  <Override PartName="/ppt/media/image20.jpeg" ContentType="image/jpeg"/>
  <Override PartName="/ppt/media/image6.png" ContentType="image/png"/>
  <Override PartName="/ppt/media/image21.png" ContentType="image/png"/>
  <Override PartName="/ppt/media/hdphoto1.wdp" ContentType="image/vnd.ms-photo"/>
  <Override PartName="/ppt/media/image12.png" ContentType="image/png"/>
  <Override PartName="/ppt/media/image25.png" ContentType="image/png"/>
  <Override PartName="/ppt/media/image24.jpeg" ContentType="image/jpeg"/>
  <Override PartName="/ppt/media/image27.jpeg" ContentType="image/jpeg"/>
  <Override PartName="/ppt/media/image15.png" ContentType="image/png"/>
  <Override PartName="/ppt/media/image30.png" ContentType="image/png"/>
  <Override PartName="/ppt/media/image26.png" ContentType="image/png"/>
  <Override PartName="/ppt/media/image19.png" ContentType="image/png"/>
  <Override PartName="/ppt/media/image34.png" ContentType="image/png"/>
  <Override PartName="/ppt/media/image28.png" ContentType="image/png"/>
  <Override PartName="/ppt/media/image16.png" ContentType="image/png"/>
  <Override PartName="/ppt/media/image31.png" ContentType="image/png"/>
  <Override PartName="/ppt/media/image32.png" ContentType="image/png"/>
  <Override PartName="/ppt/slides/_rels/slide40.xml.rels" ContentType="application/vnd.openxmlformats-package.relationships+xml"/>
  <Override PartName="/ppt/slides/_rels/slide38.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15.xml.rels" ContentType="application/vnd.openxmlformats-package.relationships+xml"/>
  <Override PartName="/ppt/slides/_rels/slide37.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_rels/slide36.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42.xml.rels" ContentType="application/vnd.openxmlformats-package.relationships+xml"/>
  <Override PartName="/ppt/slides/_rels/slide33.xml.rels" ContentType="application/vnd.openxmlformats-package.relationships+xml"/>
  <Override PartName="/ppt/slides/_rels/slide41.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_rels/slide39.xml.rels" ContentType="application/vnd.openxmlformats-package.relationships+xml"/>
  <Override PartName="/ppt/slides/_rels/slide16.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29.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1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0.xml" ContentType="application/vnd.openxmlformats-officedocument.presentationml.slide+xml"/>
  <Override PartName="/ppt/slides/slide16.xml" ContentType="application/vnd.openxmlformats-officedocument.presentationml.slide+xml"/>
  <Override PartName="/ppt/slides/slide31.xml" ContentType="application/vnd.openxmlformats-officedocument.presentationml.slide+xml"/>
  <Override PartName="/ppt/slides/slide17.xml" ContentType="application/vnd.openxmlformats-officedocument.presentationml.slide+xml"/>
  <Override PartName="/ppt/slides/slide32.xml" ContentType="application/vnd.openxmlformats-officedocument.presentationml.slide+xml"/>
  <Override PartName="/ppt/slides/slide18.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35.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29.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1.xml" ContentType="application/vnd.openxmlformats-officedocument.presentationml.notesSlide+xml"/>
  <Override PartName="/ppt/notesSlides/notesSlide34.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8.xml" ContentType="application/vnd.openxmlformats-officedocument.presentationml.notesSlide+xml"/>
  <Override PartName="/ppt/notesSlides/notesSlide39.xml" ContentType="application/vnd.openxmlformats-officedocument.presentationml.notesSlide+xml"/>
  <Override PartName="/ppt/notesSlides/_rels/notesSlide32.xml.rels" ContentType="application/vnd.openxmlformats-package.relationships+xml"/>
  <Override PartName="/ppt/notesSlides/_rels/notesSlide16.xml.rels" ContentType="application/vnd.openxmlformats-package.relationships+xml"/>
  <Override PartName="/ppt/notesSlides/_rels/notesSlide24.xml.rels" ContentType="application/vnd.openxmlformats-package.relationships+xml"/>
  <Override PartName="/ppt/notesSlides/_rels/notesSlide34.xml.rels" ContentType="application/vnd.openxmlformats-package.relationships+xml"/>
  <Override PartName="/ppt/notesSlides/_rels/notesSlide8.xml.rels" ContentType="application/vnd.openxmlformats-package.relationships+xml"/>
  <Override PartName="/ppt/notesSlides/_rels/notesSlide37.xml.rels" ContentType="application/vnd.openxmlformats-package.relationships+xml"/>
  <Override PartName="/ppt/notesSlides/_rels/notesSlide29.xml.rels" ContentType="application/vnd.openxmlformats-package.relationships+xml"/>
  <Override PartName="/ppt/notesSlides/_rels/notesSlide25.xml.rels" ContentType="application/vnd.openxmlformats-package.relationships+xml"/>
  <Override PartName="/ppt/notesSlides/_rels/notesSlide17.xml.rels" ContentType="application/vnd.openxmlformats-package.relationships+xml"/>
  <Override PartName="/ppt/notesSlides/_rels/notesSlide10.xml.rels" ContentType="application/vnd.openxmlformats-package.relationships+xml"/>
  <Override PartName="/ppt/notesSlides/_rels/notesSlide28.xml.rels" ContentType="application/vnd.openxmlformats-package.relationships+xml"/>
  <Override PartName="/ppt/notesSlides/_rels/notesSlide39.xml.rels" ContentType="application/vnd.openxmlformats-package.relationships+xml"/>
  <Override PartName="/ppt/notesSlides/_rels/notesSlide21.xml.rels" ContentType="application/vnd.openxmlformats-package.relationships+xml"/>
  <Override PartName="/ppt/notesSlides/_rels/notesSlide36.xml.rels" ContentType="application/vnd.openxmlformats-package.relationships+xml"/>
  <Override PartName="/ppt/notesSlides/_rels/notesSlide23.xml.rels" ContentType="application/vnd.openxmlformats-package.relationships+xml"/>
  <Override PartName="/ppt/notesSlides/_rels/notesSlide15.xml.rels" ContentType="application/vnd.openxmlformats-package.relationships+xml"/>
  <Override PartName="/ppt/notesSlides/_rels/notesSlide31.xml.rels" ContentType="application/vnd.openxmlformats-package.relationships+xml"/>
  <Override PartName="/ppt/notesSlides/_rels/notesSlide2.xml.rels" ContentType="application/vnd.openxmlformats-package.relationships+xml"/>
  <Override PartName="/ppt/notesSlides/_rels/notesSlide19.xml.rels" ContentType="application/vnd.openxmlformats-package.relationships+xml"/>
  <Override PartName="/ppt/notesSlides/_rels/notesSlide3.xml.rels" ContentType="application/vnd.openxmlformats-package.relationships+xml"/>
  <Override PartName="/ppt/notesSlides/_rels/notesSlide6.xml.rels" ContentType="application/vnd.openxmlformats-package.relationships+xml"/>
  <Override PartName="/ppt/notesSlides/_rels/notesSlide33.xml.rels" ContentType="application/vnd.openxmlformats-package.relationships+xml"/>
  <Override PartName="/ppt/notesSlides/_rels/notesSlide41.xml.rels" ContentType="application/vnd.openxmlformats-package.relationships+xml"/>
  <Override PartName="/ppt/notesSlides/_rels/notesSlide7.xml.rels" ContentType="application/vnd.openxmlformats-package.relationships+xml"/>
  <Override PartName="/ppt/notesSlides/_rels/notesSlide11.xml.rels" ContentType="application/vnd.openxmlformats-package.relationships+xml"/>
  <Override PartName="/ppt/notesSlides/_rels/notesSlide14.xml.rels" ContentType="application/vnd.openxmlformats-package.relationships+xml"/>
  <Override PartName="/ppt/notesSlides/_rels/notesSlide27.xml.rels" ContentType="application/vnd.openxmlformats-package.relationships+xml"/>
  <Override PartName="/ppt/notesSlides/_rels/notesSlide1.xml.rels" ContentType="application/vnd.openxmlformats-package.relationships+xml"/>
  <Override PartName="/ppt/notesSlides/notesSlide4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notesMaster" Target="notesMasters/notes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50" Type="http://schemas.openxmlformats.org/officeDocument/2006/relationships/slide" Target="slides/slide41.xml"/><Relationship Id="rId51" Type="http://schemas.openxmlformats.org/officeDocument/2006/relationships/slide" Target="slides/slide42.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GB" sz="1800" spc="-1" strike="noStrike">
                <a:solidFill>
                  <a:srgbClr val="768da0"/>
                </a:solidFill>
                <a:latin typeface="Calibri"/>
              </a:defRPr>
            </a:pPr>
            <a:r>
              <a:rPr b="0" lang="en-GB" sz="1800" spc="-1" strike="noStrike">
                <a:solidFill>
                  <a:srgbClr val="768da0"/>
                </a:solidFill>
                <a:latin typeface="Calibri"/>
              </a:rPr>
              <a:t>Age Distributions for Sampling Targets and 3-Wave Longitudinal Sample</a:t>
            </a:r>
          </a:p>
        </c:rich>
      </c:tx>
      <c:overlay val="0"/>
      <c:spPr>
        <a:noFill/>
        <a:ln w="0">
          <a:noFill/>
        </a:ln>
      </c:spPr>
    </c:title>
    <c:autoTitleDeleted val="0"/>
    <c:plotArea>
      <c:barChart>
        <c:barDir val="col"/>
        <c:grouping val="clustered"/>
        <c:varyColors val="0"/>
        <c:ser>
          <c:idx val="0"/>
          <c:order val="0"/>
          <c:tx>
            <c:strRef>
              <c:f>label 0</c:f>
              <c:strCache>
                <c:ptCount val="1"/>
                <c:pt idx="0">
                  <c:v>Sampling 
Targets</c:v>
                </c:pt>
              </c:strCache>
            </c:strRef>
          </c:tx>
          <c:spPr>
            <a:solidFill>
              <a:srgbClr val="00b388"/>
            </a:solidFill>
            <a:ln w="0">
              <a:noFill/>
            </a:ln>
          </c:spPr>
          <c:invertIfNegative val="0"/>
          <c:dPt>
            <c:idx val="0"/>
            <c:invertIfNegative val="0"/>
            <c:spPr>
              <a:solidFill>
                <a:srgbClr val="00b388"/>
              </a:solidFill>
              <a:ln w="0">
                <a:noFill/>
              </a:ln>
            </c:spPr>
          </c:dPt>
          <c:dLbls>
            <c:dLbl>
              <c:idx val="0"/>
              <c:numFmt formatCode="0%" sourceLinked="0"/>
              <c:txPr>
                <a:bodyPr wrap="square"/>
                <a:lstStyle/>
                <a:p>
                  <a:pPr>
                    <a:defRPr b="1" sz="1400" spc="-1" strike="noStrike">
                      <a:solidFill>
                        <a:srgbClr val="5a6f81"/>
                      </a:solidFill>
                      <a:latin typeface="Calibri"/>
                    </a:defRPr>
                  </a:pPr>
                </a:p>
              </c:txPr>
              <c:dLblPos val="outEnd"/>
              <c:showLegendKey val="0"/>
              <c:showVal val="1"/>
              <c:showCatName val="0"/>
              <c:showSerName val="0"/>
              <c:showPercent val="0"/>
              <c:separator>; </c:separator>
            </c:dLbl>
            <c:txPr>
              <a:bodyPr wrap="square"/>
              <a:lstStyle/>
              <a:p>
                <a:pPr>
                  <a:defRPr b="1" sz="1400" spc="-1" strike="noStrike">
                    <a:solidFill>
                      <a:srgbClr val="5a6f81"/>
                    </a:solidFill>
                    <a:latin typeface="Calibri"/>
                  </a:defRPr>
                </a:pPr>
              </a:p>
            </c:txPr>
            <c:dLblPos val="outEnd"/>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4"/>
                <c:pt idx="0">
                  <c:v>18-24</c:v>
                </c:pt>
                <c:pt idx="1">
                  <c:v>25-44</c:v>
                </c:pt>
                <c:pt idx="2">
                  <c:v>45-64</c:v>
                </c:pt>
                <c:pt idx="3">
                  <c:v>65+</c:v>
                </c:pt>
              </c:strCache>
            </c:strRef>
          </c:cat>
          <c:val>
            <c:numRef>
              <c:f>0</c:f>
              <c:numCache>
                <c:formatCode>General</c:formatCode>
                <c:ptCount val="4"/>
                <c:pt idx="0">
                  <c:v>0.12</c:v>
                </c:pt>
                <c:pt idx="1">
                  <c:v>0.33</c:v>
                </c:pt>
                <c:pt idx="2">
                  <c:v>0.34</c:v>
                </c:pt>
                <c:pt idx="3">
                  <c:v>0.21</c:v>
                </c:pt>
              </c:numCache>
            </c:numRef>
          </c:val>
        </c:ser>
        <c:ser>
          <c:idx val="1"/>
          <c:order val="1"/>
          <c:tx>
            <c:strRef>
              <c:f>label 1</c:f>
              <c:strCache>
                <c:ptCount val="1"/>
                <c:pt idx="0">
                  <c:v>3-Wave
(n= 608)</c:v>
                </c:pt>
              </c:strCache>
            </c:strRef>
          </c:tx>
          <c:spPr>
            <a:solidFill>
              <a:srgbClr val="323e48"/>
            </a:solidFill>
            <a:ln w="0">
              <a:noFill/>
            </a:ln>
          </c:spPr>
          <c:invertIfNegative val="0"/>
          <c:dPt>
            <c:idx val="0"/>
            <c:invertIfNegative val="0"/>
            <c:spPr>
              <a:solidFill>
                <a:srgbClr val="323e48"/>
              </a:solidFill>
              <a:ln w="0">
                <a:noFill/>
              </a:ln>
            </c:spPr>
          </c:dPt>
          <c:dLbls>
            <c:dLbl>
              <c:idx val="0"/>
              <c:numFmt formatCode="0.0%" sourceLinked="0"/>
              <c:txPr>
                <a:bodyPr wrap="square"/>
                <a:lstStyle/>
                <a:p>
                  <a:pPr>
                    <a:defRPr b="1" sz="1400" spc="-1" strike="noStrike">
                      <a:solidFill>
                        <a:srgbClr val="5a6f81"/>
                      </a:solidFill>
                      <a:latin typeface="Calibri"/>
                    </a:defRPr>
                  </a:pPr>
                </a:p>
              </c:txPr>
              <c:dLblPos val="outEnd"/>
              <c:showLegendKey val="0"/>
              <c:showVal val="1"/>
              <c:showCatName val="0"/>
              <c:showSerName val="0"/>
              <c:showPercent val="0"/>
              <c:separator>; </c:separator>
            </c:dLbl>
            <c:txPr>
              <a:bodyPr wrap="square"/>
              <a:lstStyle/>
              <a:p>
                <a:pPr>
                  <a:defRPr b="1" sz="1400" spc="-1" strike="noStrike">
                    <a:solidFill>
                      <a:srgbClr val="5a6f81"/>
                    </a:solidFill>
                    <a:latin typeface="Calibri"/>
                  </a:defRPr>
                </a:pPr>
              </a:p>
            </c:txPr>
            <c:dLblPos val="outEnd"/>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4"/>
                <c:pt idx="0">
                  <c:v>18-24</c:v>
                </c:pt>
                <c:pt idx="1">
                  <c:v>25-44</c:v>
                </c:pt>
                <c:pt idx="2">
                  <c:v>45-64</c:v>
                </c:pt>
                <c:pt idx="3">
                  <c:v>65+</c:v>
                </c:pt>
              </c:strCache>
            </c:strRef>
          </c:cat>
          <c:val>
            <c:numRef>
              <c:f>1</c:f>
              <c:numCache>
                <c:formatCode>General</c:formatCode>
                <c:ptCount val="4"/>
                <c:pt idx="0">
                  <c:v>0.061</c:v>
                </c:pt>
                <c:pt idx="1">
                  <c:v>0.352</c:v>
                </c:pt>
                <c:pt idx="2">
                  <c:v>0.349</c:v>
                </c:pt>
                <c:pt idx="3">
                  <c:v>0.238</c:v>
                </c:pt>
              </c:numCache>
            </c:numRef>
          </c:val>
        </c:ser>
        <c:gapWidth val="219"/>
        <c:overlap val="-27"/>
        <c:axId val="7306569"/>
        <c:axId val="47367809"/>
      </c:barChart>
      <c:catAx>
        <c:axId val="7306569"/>
        <c:scaling>
          <c:orientation val="minMax"/>
        </c:scaling>
        <c:delete val="0"/>
        <c:axPos val="b"/>
        <c:numFmt formatCode="General" sourceLinked="0"/>
        <c:majorTickMark val="none"/>
        <c:minorTickMark val="none"/>
        <c:tickLblPos val="nextTo"/>
        <c:spPr>
          <a:ln w="9360">
            <a:solidFill>
              <a:srgbClr val="dde2e7"/>
            </a:solidFill>
            <a:round/>
          </a:ln>
        </c:spPr>
        <c:txPr>
          <a:bodyPr/>
          <a:lstStyle/>
          <a:p>
            <a:pPr>
              <a:defRPr b="0" sz="1400" spc="-1" strike="noStrike">
                <a:solidFill>
                  <a:srgbClr val="6a8398"/>
                </a:solidFill>
                <a:latin typeface="Calibri"/>
              </a:defRPr>
            </a:pPr>
          </a:p>
        </c:txPr>
        <c:crossAx val="47367809"/>
        <c:crosses val="autoZero"/>
        <c:auto val="1"/>
        <c:lblAlgn val="ctr"/>
        <c:lblOffset val="100"/>
        <c:noMultiLvlLbl val="0"/>
      </c:catAx>
      <c:valAx>
        <c:axId val="47367809"/>
        <c:scaling>
          <c:orientation val="minMax"/>
        </c:scaling>
        <c:delete val="0"/>
        <c:axPos val="l"/>
        <c:majorGridlines>
          <c:spPr>
            <a:ln w="9360">
              <a:solidFill>
                <a:srgbClr val="dde2e7"/>
              </a:solidFill>
              <a:round/>
            </a:ln>
          </c:spPr>
        </c:majorGridlines>
        <c:numFmt formatCode="0%" sourceLinked="0"/>
        <c:majorTickMark val="none"/>
        <c:minorTickMark val="none"/>
        <c:tickLblPos val="nextTo"/>
        <c:spPr>
          <a:ln w="6480">
            <a:noFill/>
          </a:ln>
        </c:spPr>
        <c:txPr>
          <a:bodyPr/>
          <a:lstStyle/>
          <a:p>
            <a:pPr>
              <a:defRPr b="0" sz="1100" spc="-1" strike="noStrike">
                <a:solidFill>
                  <a:srgbClr val="6a8398"/>
                </a:solidFill>
                <a:latin typeface="Calibri"/>
              </a:defRPr>
            </a:pPr>
          </a:p>
        </c:txPr>
        <c:crossAx val="7306569"/>
        <c:crosses val="autoZero"/>
        <c:crossBetween val="between"/>
      </c:valAx>
      <c:spPr>
        <a:noFill/>
        <a:ln w="0">
          <a:noFill/>
        </a:ln>
      </c:spPr>
    </c:plotArea>
    <c:legend>
      <c:legendPos val="b"/>
      <c:overlay val="0"/>
      <c:spPr>
        <a:noFill/>
        <a:ln w="0">
          <a:noFill/>
        </a:ln>
      </c:spPr>
      <c:txPr>
        <a:bodyPr/>
        <a:lstStyle/>
        <a:p>
          <a:pPr>
            <a:defRPr b="0" sz="1400" spc="-1" strike="noStrike">
              <a:solidFill>
                <a:srgbClr val="6a8398"/>
              </a:solidFill>
              <a:latin typeface="Calibri"/>
            </a:defRPr>
          </a:pPr>
        </a:p>
      </c:txPr>
    </c:legend>
    <c:plotVisOnly val="1"/>
    <c:dispBlanksAs val="gap"/>
  </c:chart>
  <c:spPr>
    <a:noFill/>
    <a:ln w="9360">
      <a:noFill/>
    </a:ln>
  </c:spPr>
</c:chartSpace>
</file>

<file path=ppt/charts/chart10.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GB" sz="1600" spc="-1" strike="noStrike">
                <a:solidFill>
                  <a:srgbClr val="6a8398"/>
                </a:solidFill>
                <a:latin typeface="Calibri"/>
              </a:defRPr>
            </a:pPr>
            <a:r>
              <a:rPr b="0" lang="en-GB" sz="1600" spc="-1" strike="noStrike">
                <a:solidFill>
                  <a:srgbClr val="6a8398"/>
                </a:solidFill>
                <a:latin typeface="Calibri"/>
              </a:rPr>
              <a:t>Financially Focused Self-Concept (FFS) Scale</a:t>
            </a:r>
          </a:p>
        </c:rich>
      </c:tx>
      <c:overlay val="0"/>
      <c:spPr>
        <a:noFill/>
        <a:ln w="0">
          <a:noFill/>
        </a:ln>
      </c:spPr>
    </c:title>
    <c:autoTitleDeleted val="0"/>
    <c:plotArea>
      <c:barChart>
        <c:barDir val="bar"/>
        <c:grouping val="percentStacked"/>
        <c:varyColors val="0"/>
        <c:ser>
          <c:idx val="0"/>
          <c:order val="0"/>
          <c:tx>
            <c:strRef>
              <c:f>label 0</c:f>
              <c:strCache>
                <c:ptCount val="1"/>
                <c:pt idx="0">
                  <c:v>How I feel about myself is largely based on the amount of money I have</c:v>
                </c:pt>
              </c:strCache>
            </c:strRef>
          </c:tx>
          <c:spPr>
            <a:solidFill>
              <a:srgbClr val="42525f"/>
            </a:solidFill>
            <a:ln w="0">
              <a:noFill/>
            </a:ln>
          </c:spPr>
          <c:invertIfNegative val="0"/>
          <c:dLbls>
            <c:numFmt formatCode="0.0%" sourceLinked="0"/>
            <c:txPr>
              <a:bodyPr wrap="square"/>
              <a:lstStyle/>
              <a:p>
                <a:pPr>
                  <a:defRPr b="1" sz="1050" spc="-1" strike="noStrike">
                    <a:solidFill>
                      <a:srgbClr val="ffffff"/>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5"/>
                <c:pt idx="0">
                  <c:v>Not at all (0)</c:v>
                </c:pt>
                <c:pt idx="1">
                  <c:v>1</c:v>
                </c:pt>
                <c:pt idx="2">
                  <c:v>2</c:v>
                </c:pt>
                <c:pt idx="3">
                  <c:v>3</c:v>
                </c:pt>
                <c:pt idx="4">
                  <c:v>Extremely (4)</c:v>
                </c:pt>
              </c:strCache>
            </c:strRef>
          </c:cat>
          <c:val>
            <c:numRef>
              <c:f>0</c:f>
              <c:numCache>
                <c:formatCode>General</c:formatCode>
                <c:ptCount val="5"/>
                <c:pt idx="0">
                  <c:v>0.17</c:v>
                </c:pt>
                <c:pt idx="1">
                  <c:v>0.208</c:v>
                </c:pt>
                <c:pt idx="2">
                  <c:v>0.314</c:v>
                </c:pt>
                <c:pt idx="3">
                  <c:v>0.239</c:v>
                </c:pt>
                <c:pt idx="4">
                  <c:v>0.069</c:v>
                </c:pt>
              </c:numCache>
            </c:numRef>
          </c:val>
        </c:ser>
        <c:ser>
          <c:idx val="1"/>
          <c:order val="1"/>
          <c:tx>
            <c:strRef>
              <c:f>label 1</c:f>
              <c:strCache>
                <c:ptCount val="1"/>
                <c:pt idx="0">
                  <c:v>My moods are influenced by the amount of money I have</c:v>
                </c:pt>
              </c:strCache>
            </c:strRef>
          </c:tx>
          <c:spPr>
            <a:gradFill>
              <a:gsLst>
                <a:gs pos="0">
                  <a:srgbClr val="565c63"/>
                </a:gs>
                <a:gs pos="100000">
                  <a:srgbClr val="303d48"/>
                </a:gs>
              </a:gsLst>
              <a:lin ang="5400000"/>
            </a:gradFill>
            <a:ln w="0">
              <a:noFill/>
            </a:ln>
          </c:spPr>
          <c:invertIfNegative val="0"/>
          <c:dLbls>
            <c:numFmt formatCode="0.0%" sourceLinked="0"/>
            <c:txPr>
              <a:bodyPr wrap="square"/>
              <a:lstStyle/>
              <a:p>
                <a:pPr>
                  <a:defRPr b="1" sz="1050" spc="-1" strike="noStrike">
                    <a:solidFill>
                      <a:srgbClr val="ffffff"/>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5"/>
                <c:pt idx="0">
                  <c:v>Not at all (0)</c:v>
                </c:pt>
                <c:pt idx="1">
                  <c:v>1</c:v>
                </c:pt>
                <c:pt idx="2">
                  <c:v>2</c:v>
                </c:pt>
                <c:pt idx="3">
                  <c:v>3</c:v>
                </c:pt>
                <c:pt idx="4">
                  <c:v>Extremely (4)</c:v>
                </c:pt>
              </c:strCache>
            </c:strRef>
          </c:cat>
          <c:val>
            <c:numRef>
              <c:f>1</c:f>
              <c:numCache>
                <c:formatCode>General</c:formatCode>
                <c:ptCount val="5"/>
                <c:pt idx="0">
                  <c:v>0.149</c:v>
                </c:pt>
                <c:pt idx="1">
                  <c:v>0.182</c:v>
                </c:pt>
                <c:pt idx="2">
                  <c:v>0.304</c:v>
                </c:pt>
                <c:pt idx="3">
                  <c:v>0.27</c:v>
                </c:pt>
                <c:pt idx="4">
                  <c:v>0.095</c:v>
                </c:pt>
              </c:numCache>
            </c:numRef>
          </c:val>
        </c:ser>
        <c:ser>
          <c:idx val="2"/>
          <c:order val="2"/>
          <c:tx>
            <c:strRef>
              <c:f>label 2</c:f>
              <c:strCache>
                <c:ptCount val="1"/>
                <c:pt idx="0">
                  <c:v>People will think less of me if I don't have a lot of money</c:v>
                </c:pt>
              </c:strCache>
            </c:strRef>
          </c:tx>
          <c:spPr>
            <a:gradFill>
              <a:gsLst>
                <a:gs pos="0">
                  <a:srgbClr val="f2635d"/>
                </a:gs>
                <a:gs pos="100000">
                  <a:srgbClr val="f73e34"/>
                </a:gs>
              </a:gsLst>
              <a:lin ang="5400000"/>
            </a:gradFill>
            <a:ln w="0">
              <a:noFill/>
            </a:ln>
          </c:spPr>
          <c:invertIfNegative val="0"/>
          <c:dLbls>
            <c:numFmt formatCode="0.0%" sourceLinked="0"/>
            <c:txPr>
              <a:bodyPr wrap="square"/>
              <a:lstStyle/>
              <a:p>
                <a:pPr>
                  <a:defRPr b="1" sz="1050" spc="-1" strike="noStrike">
                    <a:solidFill>
                      <a:srgbClr val="ffffff"/>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5"/>
                <c:pt idx="0">
                  <c:v>Not at all (0)</c:v>
                </c:pt>
                <c:pt idx="1">
                  <c:v>1</c:v>
                </c:pt>
                <c:pt idx="2">
                  <c:v>2</c:v>
                </c:pt>
                <c:pt idx="3">
                  <c:v>3</c:v>
                </c:pt>
                <c:pt idx="4">
                  <c:v>Extremely (4)</c:v>
                </c:pt>
              </c:strCache>
            </c:strRef>
          </c:cat>
          <c:val>
            <c:numRef>
              <c:f>2</c:f>
              <c:numCache>
                <c:formatCode>General</c:formatCode>
                <c:ptCount val="5"/>
                <c:pt idx="0">
                  <c:v>0.308</c:v>
                </c:pt>
                <c:pt idx="1">
                  <c:v>0.225</c:v>
                </c:pt>
                <c:pt idx="2">
                  <c:v>0.25</c:v>
                </c:pt>
                <c:pt idx="3">
                  <c:v>0.164</c:v>
                </c:pt>
                <c:pt idx="4">
                  <c:v>0.053</c:v>
                </c:pt>
              </c:numCache>
            </c:numRef>
          </c:val>
        </c:ser>
        <c:ser>
          <c:idx val="3"/>
          <c:order val="3"/>
          <c:tx>
            <c:strRef>
              <c:f>label 3</c:f>
              <c:strCache>
                <c:ptCount val="1"/>
                <c:pt idx="0">
                  <c:v>The opportunities that are available to me depend on the amount of money I have</c:v>
                </c:pt>
              </c:strCache>
            </c:strRef>
          </c:tx>
          <c:spPr>
            <a:solidFill>
              <a:srgbClr val="00b388"/>
            </a:solidFill>
            <a:ln w="0">
              <a:noFill/>
            </a:ln>
          </c:spPr>
          <c:invertIfNegative val="0"/>
          <c:dLbls>
            <c:numFmt formatCode="0.0%" sourceLinked="0"/>
            <c:txPr>
              <a:bodyPr wrap="square"/>
              <a:lstStyle/>
              <a:p>
                <a:pPr>
                  <a:defRPr b="1" sz="1050" spc="-1" strike="noStrike">
                    <a:solidFill>
                      <a:srgbClr val="ffffff"/>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5"/>
                <c:pt idx="0">
                  <c:v>Not at all (0)</c:v>
                </c:pt>
                <c:pt idx="1">
                  <c:v>1</c:v>
                </c:pt>
                <c:pt idx="2">
                  <c:v>2</c:v>
                </c:pt>
                <c:pt idx="3">
                  <c:v>3</c:v>
                </c:pt>
                <c:pt idx="4">
                  <c:v>Extremely (4)</c:v>
                </c:pt>
              </c:strCache>
            </c:strRef>
          </c:cat>
          <c:val>
            <c:numRef>
              <c:f>3</c:f>
              <c:numCache>
                <c:formatCode>General</c:formatCode>
                <c:ptCount val="5"/>
                <c:pt idx="0">
                  <c:v>0.133</c:v>
                </c:pt>
                <c:pt idx="1">
                  <c:v>0.13</c:v>
                </c:pt>
                <c:pt idx="2">
                  <c:v>0.285</c:v>
                </c:pt>
                <c:pt idx="3">
                  <c:v>0.31</c:v>
                </c:pt>
                <c:pt idx="4">
                  <c:v>0.142</c:v>
                </c:pt>
              </c:numCache>
            </c:numRef>
          </c:val>
        </c:ser>
        <c:gapWidth val="150"/>
        <c:overlap val="100"/>
        <c:axId val="8771640"/>
        <c:axId val="23550818"/>
      </c:barChart>
      <c:catAx>
        <c:axId val="8771640"/>
        <c:scaling>
          <c:orientation val="minMax"/>
        </c:scaling>
        <c:delete val="0"/>
        <c:axPos val="b"/>
        <c:numFmt formatCode="General" sourceLinked="0"/>
        <c:majorTickMark val="none"/>
        <c:minorTickMark val="none"/>
        <c:tickLblPos val="nextTo"/>
        <c:spPr>
          <a:ln w="12600">
            <a:solidFill>
              <a:srgbClr val="dde2e7"/>
            </a:solidFill>
            <a:round/>
          </a:ln>
        </c:spPr>
        <c:txPr>
          <a:bodyPr/>
          <a:lstStyle/>
          <a:p>
            <a:pPr>
              <a:defRPr b="0" sz="900" spc="-1" strike="noStrike">
                <a:solidFill>
                  <a:srgbClr val="6a8398"/>
                </a:solidFill>
                <a:latin typeface="Calibri"/>
              </a:defRPr>
            </a:pPr>
          </a:p>
        </c:txPr>
        <c:crossAx val="23550818"/>
        <c:crosses val="autoZero"/>
        <c:auto val="1"/>
        <c:lblAlgn val="ctr"/>
        <c:lblOffset val="100"/>
        <c:noMultiLvlLbl val="0"/>
      </c:catAx>
      <c:valAx>
        <c:axId val="23550818"/>
        <c:scaling>
          <c:orientation val="minMax"/>
        </c:scaling>
        <c:delete val="1"/>
        <c:axPos val="l"/>
        <c:majorGridlines>
          <c:spPr>
            <a:ln w="9360">
              <a:solidFill>
                <a:srgbClr val="dde2e7"/>
              </a:solidFill>
              <a:round/>
            </a:ln>
          </c:spPr>
        </c:majorGridlines>
        <c:numFmt formatCode="[$-1009]0%" sourceLinked="1"/>
        <c:majorTickMark val="none"/>
        <c:minorTickMark val="none"/>
        <c:tickLblPos val="nextTo"/>
        <c:spPr>
          <a:ln w="6480">
            <a:solidFill>
              <a:srgbClr val="8f9295"/>
            </a:solidFill>
            <a:round/>
          </a:ln>
        </c:spPr>
        <c:txPr>
          <a:bodyPr/>
          <a:lstStyle/>
          <a:p>
            <a:pPr>
              <a:defRPr b="0" sz="1000" spc="-1" strike="noStrike">
                <a:solidFill>
                  <a:srgbClr val="323e48"/>
                </a:solidFill>
                <a:latin typeface="Calibri"/>
              </a:defRPr>
            </a:pPr>
          </a:p>
        </c:txPr>
        <c:crossAx val="8771640"/>
        <c:crossBetween val="between"/>
      </c:valAx>
      <c:spPr>
        <a:noFill/>
        <a:ln w="0">
          <a:noFill/>
        </a:ln>
      </c:spPr>
    </c:plotArea>
    <c:legend>
      <c:legendPos val="b"/>
      <c:layout>
        <c:manualLayout>
          <c:xMode val="edge"/>
          <c:yMode val="edge"/>
          <c:x val="0.0518230368563328"/>
          <c:y val="0.770637084779375"/>
          <c:w val="0.915534748780166"/>
          <c:h val="0.213882863340564"/>
        </c:manualLayout>
      </c:layout>
      <c:overlay val="0"/>
      <c:spPr>
        <a:noFill/>
        <a:ln w="0">
          <a:noFill/>
        </a:ln>
      </c:spPr>
      <c:txPr>
        <a:bodyPr/>
        <a:lstStyle/>
        <a:p>
          <a:pPr>
            <a:defRPr b="0" sz="1050" spc="-1" strike="noStrike">
              <a:solidFill>
                <a:srgbClr val="6a8398"/>
              </a:solidFill>
              <a:latin typeface="Calibri"/>
            </a:defRPr>
          </a:pPr>
        </a:p>
      </c:txPr>
    </c:legend>
    <c:plotVisOnly val="1"/>
    <c:dispBlanksAs val="gap"/>
  </c:chart>
  <c:spPr>
    <a:noFill/>
    <a:ln w="9360">
      <a:noFill/>
    </a:ln>
  </c:spPr>
</c:chartSpace>
</file>

<file path=ppt/charts/chart1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600" spc="-1" strike="noStrike">
                <a:solidFill>
                  <a:srgbClr val="6a8398"/>
                </a:solidFill>
                <a:latin typeface="Calibri"/>
              </a:defRPr>
            </a:pPr>
            <a:r>
              <a:rPr b="0" sz="1600" spc="-1" strike="noStrike">
                <a:solidFill>
                  <a:srgbClr val="6a8398"/>
                </a:solidFill>
                <a:latin typeface="Calibri"/>
              </a:rPr>
              <a:t>Household Income Negatively Affected by COVID-19</a:t>
            </a:r>
          </a:p>
        </c:rich>
      </c:tx>
      <c:overlay val="0"/>
      <c:spPr>
        <a:noFill/>
        <a:ln w="0">
          <a:noFill/>
        </a:ln>
      </c:spPr>
    </c:title>
    <c:autoTitleDeleted val="0"/>
    <c:plotArea>
      <c:barChart>
        <c:barDir val="col"/>
        <c:grouping val="clustered"/>
        <c:varyColors val="0"/>
        <c:ser>
          <c:idx val="0"/>
          <c:order val="0"/>
          <c:tx>
            <c:strRef>
              <c:f>label 0</c:f>
              <c:strCache>
                <c:ptCount val="1"/>
                <c:pt idx="0">
                  <c:v>Household Income Negatively Affected by COVID-19</c:v>
                </c:pt>
              </c:strCache>
            </c:strRef>
          </c:tx>
          <c:spPr>
            <a:gradFill>
              <a:gsLst>
                <a:gs pos="0">
                  <a:srgbClr val="4bbc95"/>
                </a:gs>
                <a:gs pos="100000">
                  <a:srgbClr val="00b287"/>
                </a:gs>
              </a:gsLst>
              <a:lin ang="5400000"/>
            </a:gradFill>
            <a:ln w="0">
              <a:noFill/>
            </a:ln>
          </c:spPr>
          <c:invertIfNegative val="0"/>
          <c:dPt>
            <c:idx val="0"/>
            <c:invertIfNegative val="0"/>
            <c:spPr>
              <a:solidFill>
                <a:srgbClr val="42525f"/>
              </a:solidFill>
              <a:ln w="0">
                <a:noFill/>
              </a:ln>
            </c:spPr>
          </c:dPt>
          <c:dPt>
            <c:idx val="1"/>
            <c:invertIfNegative val="0"/>
            <c:spPr>
              <a:solidFill>
                <a:srgbClr val="323e48"/>
              </a:solidFill>
              <a:ln w="0">
                <a:noFill/>
              </a:ln>
            </c:spPr>
          </c:dPt>
          <c:dPt>
            <c:idx val="2"/>
            <c:invertIfNegative val="0"/>
            <c:spPr>
              <a:solidFill>
                <a:srgbClr val="ef473e"/>
              </a:solidFill>
              <a:ln w="0">
                <a:noFill/>
              </a:ln>
            </c:spPr>
          </c:dPt>
          <c:dLbls>
            <c:numFmt formatCode="0.0%" sourceLinked="0"/>
            <c:dLbl>
              <c:idx val="0"/>
              <c:numFmt formatCode="0.0%" sourceLinked="0"/>
              <c:txPr>
                <a:bodyPr wrap="square"/>
                <a:lstStyle/>
                <a:p>
                  <a:pPr>
                    <a:defRPr b="0" sz="1050" spc="-1" strike="noStrike">
                      <a:solidFill>
                        <a:srgbClr val="5a6f81"/>
                      </a:solidFill>
                      <a:latin typeface="Calibri"/>
                    </a:defRPr>
                  </a:pPr>
                </a:p>
              </c:txPr>
              <c:dLblPos val="outEnd"/>
              <c:showLegendKey val="0"/>
              <c:showVal val="1"/>
              <c:showCatName val="0"/>
              <c:showSerName val="0"/>
              <c:showPercent val="0"/>
              <c:separator>; </c:separator>
            </c:dLbl>
            <c:dLbl>
              <c:idx val="1"/>
              <c:numFmt formatCode="0.0%" sourceLinked="0"/>
              <c:txPr>
                <a:bodyPr wrap="square"/>
                <a:lstStyle/>
                <a:p>
                  <a:pPr>
                    <a:defRPr b="0" sz="1050" spc="-1" strike="noStrike">
                      <a:solidFill>
                        <a:srgbClr val="5a6f81"/>
                      </a:solidFill>
                      <a:latin typeface="Calibri"/>
                    </a:defRPr>
                  </a:pPr>
                </a:p>
              </c:txPr>
              <c:dLblPos val="outEnd"/>
              <c:showLegendKey val="0"/>
              <c:showVal val="1"/>
              <c:showCatName val="0"/>
              <c:showSerName val="0"/>
              <c:showPercent val="0"/>
              <c:separator>; </c:separator>
            </c:dLbl>
            <c:dLbl>
              <c:idx val="2"/>
              <c:numFmt formatCode="0.0%" sourceLinked="0"/>
              <c:txPr>
                <a:bodyPr wrap="square"/>
                <a:lstStyle/>
                <a:p>
                  <a:pPr>
                    <a:defRPr b="0" sz="1050" spc="-1" strike="noStrike">
                      <a:solidFill>
                        <a:srgbClr val="5a6f81"/>
                      </a:solidFill>
                      <a:latin typeface="Calibri"/>
                    </a:defRPr>
                  </a:pPr>
                </a:p>
              </c:txPr>
              <c:dLblPos val="outEnd"/>
              <c:showLegendKey val="0"/>
              <c:showVal val="1"/>
              <c:showCatName val="0"/>
              <c:showSerName val="0"/>
              <c:showPercent val="0"/>
              <c:separator>; </c:separator>
            </c:dLbl>
            <c:txPr>
              <a:bodyPr wrap="square"/>
              <a:lstStyle/>
              <a:p>
                <a:pPr>
                  <a:defRPr b="0" sz="1050" spc="-1" strike="noStrike">
                    <a:solidFill>
                      <a:srgbClr val="5a6f81"/>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Chinese</c:v>
                </c:pt>
                <c:pt idx="1">
                  <c:v>South Asian</c:v>
                </c:pt>
                <c:pt idx="2">
                  <c:v>Indigenous</c:v>
                </c:pt>
              </c:strCache>
            </c:strRef>
          </c:cat>
          <c:val>
            <c:numRef>
              <c:f>0</c:f>
              <c:numCache>
                <c:formatCode>General</c:formatCode>
                <c:ptCount val="3"/>
                <c:pt idx="0">
                  <c:v>0.415</c:v>
                </c:pt>
                <c:pt idx="1">
                  <c:v>0.447</c:v>
                </c:pt>
                <c:pt idx="2">
                  <c:v>0.458</c:v>
                </c:pt>
              </c:numCache>
            </c:numRef>
          </c:val>
        </c:ser>
        <c:gapWidth val="100"/>
        <c:overlap val="-24"/>
        <c:axId val="65689926"/>
        <c:axId val="76747351"/>
      </c:barChart>
      <c:catAx>
        <c:axId val="65689926"/>
        <c:scaling>
          <c:orientation val="minMax"/>
        </c:scaling>
        <c:delete val="0"/>
        <c:axPos val="b"/>
        <c:numFmt formatCode="General" sourceLinked="0"/>
        <c:majorTickMark val="none"/>
        <c:minorTickMark val="none"/>
        <c:tickLblPos val="nextTo"/>
        <c:spPr>
          <a:ln w="12600">
            <a:solidFill>
              <a:srgbClr val="dde2e7"/>
            </a:solidFill>
            <a:round/>
          </a:ln>
        </c:spPr>
        <c:txPr>
          <a:bodyPr/>
          <a:lstStyle/>
          <a:p>
            <a:pPr>
              <a:defRPr b="0" sz="1100" spc="-1" strike="noStrike">
                <a:solidFill>
                  <a:srgbClr val="6a8398"/>
                </a:solidFill>
                <a:latin typeface="Calibri"/>
              </a:defRPr>
            </a:pPr>
          </a:p>
        </c:txPr>
        <c:crossAx val="76747351"/>
        <c:crosses val="autoZero"/>
        <c:auto val="1"/>
        <c:lblAlgn val="ctr"/>
        <c:lblOffset val="100"/>
        <c:noMultiLvlLbl val="0"/>
      </c:catAx>
      <c:valAx>
        <c:axId val="76747351"/>
        <c:scaling>
          <c:orientation val="minMax"/>
        </c:scaling>
        <c:delete val="0"/>
        <c:axPos val="l"/>
        <c:majorGridlines>
          <c:spPr>
            <a:ln w="9360">
              <a:solidFill>
                <a:srgbClr val="dde2e7"/>
              </a:solidFill>
              <a:round/>
            </a:ln>
          </c:spPr>
        </c:majorGridlines>
        <c:numFmt formatCode="0.0%" sourceLinked="0"/>
        <c:majorTickMark val="none"/>
        <c:minorTickMark val="none"/>
        <c:tickLblPos val="nextTo"/>
        <c:spPr>
          <a:ln w="6480">
            <a:noFill/>
          </a:ln>
        </c:spPr>
        <c:txPr>
          <a:bodyPr/>
          <a:lstStyle/>
          <a:p>
            <a:pPr>
              <a:defRPr b="0" sz="900" spc="-1" strike="noStrike">
                <a:solidFill>
                  <a:srgbClr val="6a8398"/>
                </a:solidFill>
                <a:latin typeface="Calibri"/>
              </a:defRPr>
            </a:pPr>
          </a:p>
        </c:txPr>
        <c:crossAx val="65689926"/>
        <c:crosses val="autoZero"/>
        <c:crossBetween val="between"/>
      </c:valAx>
      <c:spPr>
        <a:noFill/>
        <a:ln w="0">
          <a:noFill/>
        </a:ln>
      </c:spPr>
    </c:plotArea>
    <c:plotVisOnly val="1"/>
    <c:dispBlanksAs val="gap"/>
  </c:chart>
  <c:spPr>
    <a:noFill/>
    <a:ln w="9360">
      <a:noFill/>
    </a:ln>
  </c:spPr>
</c:chartSpace>
</file>

<file path=ppt/charts/chart1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i="1" lang="en-GB" sz="1400" spc="-1" strike="noStrike">
                <a:solidFill>
                  <a:srgbClr val="6a8398"/>
                </a:solidFill>
                <a:latin typeface="Calibri"/>
              </a:defRPr>
            </a:pPr>
            <a:r>
              <a:rPr b="0" i="1" lang="en-GB" sz="1400" spc="-1" strike="noStrike">
                <a:solidFill>
                  <a:srgbClr val="6a8398"/>
                </a:solidFill>
                <a:latin typeface="Calibri"/>
              </a:rPr>
              <a:t>Extreme (4) Endorsement of Financially Focused Self-Concept Items</a:t>
            </a:r>
          </a:p>
        </c:rich>
      </c:tx>
      <c:overlay val="0"/>
      <c:spPr>
        <a:noFill/>
        <a:ln w="0">
          <a:noFill/>
        </a:ln>
      </c:spPr>
    </c:title>
    <c:autoTitleDeleted val="0"/>
    <c:plotArea>
      <c:barChart>
        <c:barDir val="bar"/>
        <c:grouping val="stacked"/>
        <c:varyColors val="0"/>
        <c:ser>
          <c:idx val="0"/>
          <c:order val="0"/>
          <c:tx>
            <c:strRef>
              <c:f>label 0</c:f>
              <c:strCache>
                <c:ptCount val="1"/>
                <c:pt idx="0">
                  <c:v>How I feel about myself is largely based on the amount of money I have</c:v>
                </c:pt>
              </c:strCache>
            </c:strRef>
          </c:tx>
          <c:spPr>
            <a:solidFill>
              <a:srgbClr val="42525f"/>
            </a:solidFill>
            <a:ln w="0">
              <a:noFill/>
            </a:ln>
          </c:spPr>
          <c:invertIfNegative val="0"/>
          <c:dLbls>
            <c:numFmt formatCode="0.0%" sourceLinked="0"/>
            <c:txPr>
              <a:bodyPr wrap="square"/>
              <a:lstStyle/>
              <a:p>
                <a:pPr>
                  <a:defRPr b="1" sz="900" spc="-1" strike="noStrike">
                    <a:solidFill>
                      <a:srgbClr val="ffffff"/>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Chinese  Gamblers</c:v>
                </c:pt>
                <c:pt idx="1">
                  <c:v>South Asian  Gamblers</c:v>
                </c:pt>
                <c:pt idx="2">
                  <c:v>Indigenous  Gamblers</c:v>
                </c:pt>
              </c:strCache>
            </c:strRef>
          </c:cat>
          <c:val>
            <c:numRef>
              <c:f>0</c:f>
              <c:numCache>
                <c:formatCode>General</c:formatCode>
                <c:ptCount val="3"/>
                <c:pt idx="0">
                  <c:v>0.089</c:v>
                </c:pt>
                <c:pt idx="1">
                  <c:v>0.128</c:v>
                </c:pt>
                <c:pt idx="2">
                  <c:v>0.084</c:v>
                </c:pt>
              </c:numCache>
            </c:numRef>
          </c:val>
        </c:ser>
        <c:ser>
          <c:idx val="1"/>
          <c:order val="1"/>
          <c:tx>
            <c:strRef>
              <c:f>label 1</c:f>
              <c:strCache>
                <c:ptCount val="1"/>
                <c:pt idx="0">
                  <c:v>My moods are influenced by the amount of money I have</c:v>
                </c:pt>
              </c:strCache>
            </c:strRef>
          </c:tx>
          <c:spPr>
            <a:gradFill>
              <a:gsLst>
                <a:gs pos="0">
                  <a:srgbClr val="565c63"/>
                </a:gs>
                <a:gs pos="100000">
                  <a:srgbClr val="303d48"/>
                </a:gs>
              </a:gsLst>
              <a:lin ang="5400000"/>
            </a:gradFill>
            <a:ln w="0">
              <a:noFill/>
            </a:ln>
          </c:spPr>
          <c:invertIfNegative val="0"/>
          <c:dLbls>
            <c:numFmt formatCode="0.0%" sourceLinked="0"/>
            <c:txPr>
              <a:bodyPr wrap="square"/>
              <a:lstStyle/>
              <a:p>
                <a:pPr>
                  <a:defRPr b="1" sz="900" spc="-1" strike="noStrike">
                    <a:solidFill>
                      <a:srgbClr val="ffffff"/>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Chinese  Gamblers</c:v>
                </c:pt>
                <c:pt idx="1">
                  <c:v>South Asian  Gamblers</c:v>
                </c:pt>
                <c:pt idx="2">
                  <c:v>Indigenous  Gamblers</c:v>
                </c:pt>
              </c:strCache>
            </c:strRef>
          </c:cat>
          <c:val>
            <c:numRef>
              <c:f>1</c:f>
              <c:numCache>
                <c:formatCode>General</c:formatCode>
                <c:ptCount val="3"/>
                <c:pt idx="0">
                  <c:v>0.104</c:v>
                </c:pt>
                <c:pt idx="1">
                  <c:v>0.137</c:v>
                </c:pt>
                <c:pt idx="2">
                  <c:v>0.145</c:v>
                </c:pt>
              </c:numCache>
            </c:numRef>
          </c:val>
        </c:ser>
        <c:ser>
          <c:idx val="2"/>
          <c:order val="2"/>
          <c:tx>
            <c:strRef>
              <c:f>label 2</c:f>
              <c:strCache>
                <c:ptCount val="1"/>
                <c:pt idx="0">
                  <c:v>People will think less of me if I don't have a lot of money</c:v>
                </c:pt>
              </c:strCache>
            </c:strRef>
          </c:tx>
          <c:spPr>
            <a:gradFill>
              <a:gsLst>
                <a:gs pos="0">
                  <a:srgbClr val="f2635d"/>
                </a:gs>
                <a:gs pos="100000">
                  <a:srgbClr val="f73e34"/>
                </a:gs>
              </a:gsLst>
              <a:lin ang="5400000"/>
            </a:gradFill>
            <a:ln w="0">
              <a:noFill/>
            </a:ln>
          </c:spPr>
          <c:invertIfNegative val="0"/>
          <c:dLbls>
            <c:numFmt formatCode="0.0%" sourceLinked="0"/>
            <c:txPr>
              <a:bodyPr wrap="square"/>
              <a:lstStyle/>
              <a:p>
                <a:pPr>
                  <a:defRPr b="1" sz="900" spc="-1" strike="noStrike">
                    <a:solidFill>
                      <a:srgbClr val="ffffff"/>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Chinese  Gamblers</c:v>
                </c:pt>
                <c:pt idx="1">
                  <c:v>South Asian  Gamblers</c:v>
                </c:pt>
                <c:pt idx="2">
                  <c:v>Indigenous  Gamblers</c:v>
                </c:pt>
              </c:strCache>
            </c:strRef>
          </c:cat>
          <c:val>
            <c:numRef>
              <c:f>2</c:f>
              <c:numCache>
                <c:formatCode>General</c:formatCode>
                <c:ptCount val="3"/>
                <c:pt idx="0">
                  <c:v>0.08</c:v>
                </c:pt>
                <c:pt idx="1">
                  <c:v>0.148</c:v>
                </c:pt>
                <c:pt idx="2">
                  <c:v>0.133</c:v>
                </c:pt>
              </c:numCache>
            </c:numRef>
          </c:val>
        </c:ser>
        <c:ser>
          <c:idx val="3"/>
          <c:order val="3"/>
          <c:tx>
            <c:strRef>
              <c:f>label 3</c:f>
              <c:strCache>
                <c:ptCount val="1"/>
                <c:pt idx="0">
                  <c:v>The opportunities that are available to me depend on the amount of money I have</c:v>
                </c:pt>
              </c:strCache>
            </c:strRef>
          </c:tx>
          <c:spPr>
            <a:solidFill>
              <a:srgbClr val="00b388"/>
            </a:solidFill>
            <a:ln w="0">
              <a:noFill/>
            </a:ln>
          </c:spPr>
          <c:invertIfNegative val="0"/>
          <c:dLbls>
            <c:numFmt formatCode="0.0%" sourceLinked="0"/>
            <c:txPr>
              <a:bodyPr wrap="square"/>
              <a:lstStyle/>
              <a:p>
                <a:pPr>
                  <a:defRPr b="1" sz="900" spc="-1" strike="noStrike">
                    <a:solidFill>
                      <a:srgbClr val="ffffff"/>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Chinese  Gamblers</c:v>
                </c:pt>
                <c:pt idx="1">
                  <c:v>South Asian  Gamblers</c:v>
                </c:pt>
                <c:pt idx="2">
                  <c:v>Indigenous  Gamblers</c:v>
                </c:pt>
              </c:strCache>
            </c:strRef>
          </c:cat>
          <c:val>
            <c:numRef>
              <c:f>3</c:f>
              <c:numCache>
                <c:formatCode>General</c:formatCode>
                <c:ptCount val="3"/>
                <c:pt idx="0">
                  <c:v>0.118</c:v>
                </c:pt>
                <c:pt idx="1">
                  <c:v>0.174</c:v>
                </c:pt>
                <c:pt idx="2">
                  <c:v>0.253</c:v>
                </c:pt>
              </c:numCache>
            </c:numRef>
          </c:val>
        </c:ser>
        <c:gapWidth val="150"/>
        <c:overlap val="100"/>
        <c:axId val="4562179"/>
        <c:axId val="66650836"/>
      </c:barChart>
      <c:catAx>
        <c:axId val="4562179"/>
        <c:scaling>
          <c:orientation val="minMax"/>
        </c:scaling>
        <c:delete val="0"/>
        <c:axPos val="b"/>
        <c:numFmt formatCode="General" sourceLinked="0"/>
        <c:majorTickMark val="none"/>
        <c:minorTickMark val="none"/>
        <c:tickLblPos val="nextTo"/>
        <c:spPr>
          <a:ln w="12600">
            <a:solidFill>
              <a:srgbClr val="dde2e7"/>
            </a:solidFill>
            <a:round/>
          </a:ln>
        </c:spPr>
        <c:txPr>
          <a:bodyPr/>
          <a:lstStyle/>
          <a:p>
            <a:pPr>
              <a:defRPr b="0" sz="1050" spc="-1" strike="noStrike">
                <a:solidFill>
                  <a:srgbClr val="6a8398"/>
                </a:solidFill>
                <a:latin typeface="Calibri"/>
              </a:defRPr>
            </a:pPr>
          </a:p>
        </c:txPr>
        <c:crossAx val="66650836"/>
        <c:crosses val="autoZero"/>
        <c:auto val="1"/>
        <c:lblAlgn val="ctr"/>
        <c:lblOffset val="100"/>
        <c:noMultiLvlLbl val="0"/>
      </c:catAx>
      <c:valAx>
        <c:axId val="66650836"/>
        <c:scaling>
          <c:orientation val="minMax"/>
        </c:scaling>
        <c:delete val="1"/>
        <c:axPos val="l"/>
        <c:majorGridlines>
          <c:spPr>
            <a:ln w="9360">
              <a:solidFill>
                <a:srgbClr val="dde2e7"/>
              </a:solidFill>
              <a:round/>
            </a:ln>
          </c:spPr>
        </c:majorGridlines>
        <c:numFmt formatCode="General" sourceLinked="1"/>
        <c:majorTickMark val="none"/>
        <c:minorTickMark val="none"/>
        <c:tickLblPos val="nextTo"/>
        <c:spPr>
          <a:ln w="6480">
            <a:solidFill>
              <a:srgbClr val="8f9295"/>
            </a:solidFill>
            <a:round/>
          </a:ln>
        </c:spPr>
        <c:txPr>
          <a:bodyPr/>
          <a:lstStyle/>
          <a:p>
            <a:pPr>
              <a:defRPr b="0" sz="1000" spc="-1" strike="noStrike">
                <a:solidFill>
                  <a:srgbClr val="323e48"/>
                </a:solidFill>
                <a:latin typeface="Calibri"/>
              </a:defRPr>
            </a:pPr>
          </a:p>
        </c:txPr>
        <c:crossAx val="4562179"/>
        <c:crossBetween val="between"/>
      </c:valAx>
      <c:spPr>
        <a:noFill/>
        <a:ln w="0">
          <a:noFill/>
        </a:ln>
      </c:spPr>
    </c:plotArea>
    <c:legend>
      <c:legendPos val="b"/>
      <c:overlay val="0"/>
      <c:spPr>
        <a:noFill/>
        <a:ln w="0">
          <a:noFill/>
        </a:ln>
      </c:spPr>
      <c:txPr>
        <a:bodyPr/>
        <a:lstStyle/>
        <a:p>
          <a:pPr>
            <a:defRPr b="0" sz="1100" spc="-1" strike="noStrike">
              <a:solidFill>
                <a:srgbClr val="6a8398"/>
              </a:solidFill>
              <a:latin typeface="Calibri"/>
            </a:defRPr>
          </a:pPr>
        </a:p>
      </c:txPr>
    </c:legend>
    <c:plotVisOnly val="1"/>
    <c:dispBlanksAs val="gap"/>
  </c:chart>
  <c:spPr>
    <a:noFill/>
    <a:ln w="9360">
      <a:noFill/>
    </a:ln>
  </c:spPr>
</c:chartSpace>
</file>

<file path=ppt/charts/chart13.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GB" sz="1400" spc="-1" strike="noStrike">
                <a:solidFill>
                  <a:srgbClr val="42525f"/>
                </a:solidFill>
                <a:latin typeface="Calibri"/>
              </a:defRPr>
            </a:pPr>
            <a:r>
              <a:rPr b="0" lang="en-GB" sz="1400" spc="-1" strike="noStrike">
                <a:solidFill>
                  <a:srgbClr val="42525f"/>
                </a:solidFill>
                <a:latin typeface="Calibri"/>
              </a:rPr>
              <a:t>Severe Mental Health Problems During COVID-19</a:t>
            </a:r>
          </a:p>
        </c:rich>
      </c:tx>
      <c:overlay val="0"/>
      <c:spPr>
        <a:noFill/>
        <a:ln w="0">
          <a:noFill/>
        </a:ln>
      </c:spPr>
    </c:title>
    <c:autoTitleDeleted val="0"/>
    <c:plotArea>
      <c:lineChart>
        <c:grouping val="standard"/>
        <c:varyColors val="0"/>
        <c:ser>
          <c:idx val="0"/>
          <c:order val="0"/>
          <c:tx>
            <c:strRef>
              <c:f>label 0</c:f>
              <c:strCache>
                <c:ptCount val="1"/>
                <c:pt idx="0">
                  <c:v>Severe Anxiety (GAD-7)</c:v>
                </c:pt>
              </c:strCache>
            </c:strRef>
          </c:tx>
          <c:spPr>
            <a:solidFill>
              <a:srgbClr val="00b388"/>
            </a:solidFill>
            <a:ln cap="rnd" w="28440">
              <a:solidFill>
                <a:srgbClr val="00b388"/>
              </a:solidFill>
              <a:round/>
            </a:ln>
          </c:spPr>
          <c:marker>
            <c:symbol val="none"/>
          </c:marker>
          <c:dPt>
            <c:idx val="0"/>
            <c:marker>
              <c:symbol val="none"/>
            </c:marker>
          </c:dPt>
          <c:dPt>
            <c:idx val="1"/>
            <c:marker>
              <c:symbol val="none"/>
            </c:marker>
          </c:dPt>
          <c:dLbls>
            <c:numFmt formatCode="0.0%" sourceLinked="0"/>
            <c:dLbl>
              <c:idx val="0"/>
              <c:layout>
                <c:manualLayout>
                  <c:x val="-0.062209708437302"/>
                  <c:y val="0.00848075602935009"/>
                </c:manualLayout>
              </c:layout>
              <c:numFmt formatCode="0.0%" sourceLinked="0"/>
              <c:txPr>
                <a:bodyPr wrap="square"/>
                <a:lstStyle/>
                <a:p>
                  <a:pPr>
                    <a:defRPr b="0" sz="1200" spc="-1" strike="noStrike">
                      <a:solidFill>
                        <a:srgbClr val="5a6f81"/>
                      </a:solidFill>
                      <a:latin typeface="Calibri"/>
                    </a:defRPr>
                  </a:pPr>
                </a:p>
              </c:txPr>
              <c:dLblPos val="r"/>
              <c:showLegendKey val="0"/>
              <c:showVal val="1"/>
              <c:showCatName val="0"/>
              <c:showSerName val="0"/>
              <c:showPercent val="0"/>
              <c:separator>; </c:separator>
            </c:dLbl>
            <c:dLbl>
              <c:idx val="1"/>
              <c:layout>
                <c:manualLayout>
                  <c:x val="-0.0331785111665611"/>
                  <c:y val="0.0254422680880503"/>
                </c:manualLayout>
              </c:layout>
              <c:numFmt formatCode="0.0%" sourceLinked="0"/>
              <c:txPr>
                <a:bodyPr wrap="square"/>
                <a:lstStyle/>
                <a:p>
                  <a:pPr>
                    <a:defRPr b="0" sz="1200" spc="-1" strike="noStrike">
                      <a:solidFill>
                        <a:srgbClr val="5a6f81"/>
                      </a:solidFill>
                      <a:latin typeface="Calibri"/>
                    </a:defRPr>
                  </a:pPr>
                </a:p>
              </c:txPr>
              <c:dLblPos val="r"/>
              <c:showLegendKey val="0"/>
              <c:showVal val="1"/>
              <c:showCatName val="0"/>
              <c:showSerName val="0"/>
              <c:showPercent val="0"/>
              <c:separator>; </c:separator>
            </c:dLbl>
            <c:txPr>
              <a:bodyPr wrap="square"/>
              <a:lstStyle/>
              <a:p>
                <a:pPr>
                  <a:defRPr b="0" sz="1200" spc="-1" strike="noStrike">
                    <a:solidFill>
                      <a:srgbClr val="5a6f81"/>
                    </a:solidFill>
                    <a:latin typeface="Calibri"/>
                  </a:defRPr>
                </a:pPr>
              </a:p>
            </c:txPr>
            <c:dLblPos val="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April</c:v>
                </c:pt>
                <c:pt idx="1">
                  <c:v>August</c:v>
                </c:pt>
                <c:pt idx="2">
                  <c:v>December</c:v>
                </c:pt>
              </c:strCache>
            </c:strRef>
          </c:cat>
          <c:val>
            <c:numRef>
              <c:f>0</c:f>
              <c:numCache>
                <c:formatCode>General</c:formatCode>
                <c:ptCount val="3"/>
                <c:pt idx="0">
                  <c:v>0.0873</c:v>
                </c:pt>
                <c:pt idx="1">
                  <c:v>0.0593</c:v>
                </c:pt>
                <c:pt idx="2">
                  <c:v>0.0577</c:v>
                </c:pt>
              </c:numCache>
            </c:numRef>
          </c:val>
          <c:smooth val="0"/>
        </c:ser>
        <c:ser>
          <c:idx val="1"/>
          <c:order val="1"/>
          <c:tx>
            <c:strRef>
              <c:f>label 1</c:f>
              <c:strCache>
                <c:ptCount val="1"/>
                <c:pt idx="0">
                  <c:v>Severe Depression (PHQ-9)</c:v>
                </c:pt>
              </c:strCache>
            </c:strRef>
          </c:tx>
          <c:spPr>
            <a:solidFill>
              <a:srgbClr val="323e48"/>
            </a:solidFill>
            <a:ln cap="rnd" w="28440">
              <a:solidFill>
                <a:srgbClr val="323e48"/>
              </a:solidFill>
              <a:round/>
            </a:ln>
          </c:spPr>
          <c:marker>
            <c:symbol val="none"/>
          </c:marker>
          <c:dPt>
            <c:idx val="0"/>
            <c:marker>
              <c:symbol val="none"/>
            </c:marker>
          </c:dPt>
          <c:dPt>
            <c:idx val="1"/>
            <c:marker>
              <c:symbol val="none"/>
            </c:marker>
          </c:dPt>
          <c:dLbls>
            <c:numFmt formatCode="0.0%" sourceLinked="0"/>
            <c:dLbl>
              <c:idx val="0"/>
              <c:layout>
                <c:manualLayout>
                  <c:x val="-0.0580623945414818"/>
                  <c:y val="-7.77393655505913E-017"/>
                </c:manualLayout>
              </c:layout>
              <c:numFmt formatCode="0.0%" sourceLinked="0"/>
              <c:txPr>
                <a:bodyPr wrap="square"/>
                <a:lstStyle/>
                <a:p>
                  <a:pPr>
                    <a:defRPr b="0" sz="1200" spc="-1" strike="noStrike">
                      <a:solidFill>
                        <a:srgbClr val="5a6f81"/>
                      </a:solidFill>
                      <a:latin typeface="Calibri"/>
                    </a:defRPr>
                  </a:pPr>
                </a:p>
              </c:txPr>
              <c:dLblPos val="r"/>
              <c:showLegendKey val="0"/>
              <c:showVal val="1"/>
              <c:showCatName val="0"/>
              <c:showSerName val="0"/>
              <c:showPercent val="0"/>
              <c:separator>; </c:separator>
            </c:dLbl>
            <c:dLbl>
              <c:idx val="1"/>
              <c:layout>
                <c:manualLayout>
                  <c:x val="-0.0331785111665611"/>
                  <c:y val="0.0254422680880503"/>
                </c:manualLayout>
              </c:layout>
              <c:numFmt formatCode="0.0%" sourceLinked="0"/>
              <c:txPr>
                <a:bodyPr wrap="square"/>
                <a:lstStyle/>
                <a:p>
                  <a:pPr>
                    <a:defRPr b="0" sz="1200" spc="-1" strike="noStrike">
                      <a:solidFill>
                        <a:srgbClr val="5a6f81"/>
                      </a:solidFill>
                      <a:latin typeface="Calibri"/>
                    </a:defRPr>
                  </a:pPr>
                </a:p>
              </c:txPr>
              <c:dLblPos val="r"/>
              <c:showLegendKey val="0"/>
              <c:showVal val="1"/>
              <c:showCatName val="0"/>
              <c:showSerName val="0"/>
              <c:showPercent val="0"/>
              <c:separator>; </c:separator>
            </c:dLbl>
            <c:txPr>
              <a:bodyPr wrap="square"/>
              <a:lstStyle/>
              <a:p>
                <a:pPr>
                  <a:defRPr b="0" sz="1200" spc="-1" strike="noStrike">
                    <a:solidFill>
                      <a:srgbClr val="5a6f81"/>
                    </a:solidFill>
                    <a:latin typeface="Calibri"/>
                  </a:defRPr>
                </a:pPr>
              </a:p>
            </c:txPr>
            <c:dLblPos val="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April</c:v>
                </c:pt>
                <c:pt idx="1">
                  <c:v>August</c:v>
                </c:pt>
                <c:pt idx="2">
                  <c:v>December</c:v>
                </c:pt>
              </c:strCache>
            </c:strRef>
          </c:cat>
          <c:val>
            <c:numRef>
              <c:f>1</c:f>
              <c:numCache>
                <c:formatCode>General</c:formatCode>
                <c:ptCount val="3"/>
                <c:pt idx="0">
                  <c:v>0.0248</c:v>
                </c:pt>
                <c:pt idx="1">
                  <c:v>0.0198</c:v>
                </c:pt>
                <c:pt idx="2">
                  <c:v>0.0396</c:v>
                </c:pt>
              </c:numCache>
            </c:numRef>
          </c:val>
          <c:smooth val="0"/>
        </c:ser>
        <c:hiLowLines>
          <c:spPr>
            <a:ln w="0">
              <a:noFill/>
            </a:ln>
          </c:spPr>
        </c:hiLowLines>
        <c:marker val="0"/>
        <c:axId val="35708400"/>
        <c:axId val="3988693"/>
      </c:lineChart>
      <c:catAx>
        <c:axId val="35708400"/>
        <c:scaling>
          <c:orientation val="minMax"/>
        </c:scaling>
        <c:delete val="0"/>
        <c:axPos val="b"/>
        <c:numFmt formatCode="General" sourceLinked="0"/>
        <c:majorTickMark val="none"/>
        <c:minorTickMark val="none"/>
        <c:tickLblPos val="nextTo"/>
        <c:spPr>
          <a:ln w="9360">
            <a:solidFill>
              <a:srgbClr val="dde2e7"/>
            </a:solidFill>
            <a:round/>
          </a:ln>
        </c:spPr>
        <c:txPr>
          <a:bodyPr/>
          <a:lstStyle/>
          <a:p>
            <a:pPr>
              <a:defRPr b="1" sz="1200" spc="-1" strike="noStrike">
                <a:solidFill>
                  <a:srgbClr val="6a8398"/>
                </a:solidFill>
                <a:latin typeface="Calibri"/>
              </a:defRPr>
            </a:pPr>
          </a:p>
        </c:txPr>
        <c:crossAx val="3988693"/>
        <c:crosses val="autoZero"/>
        <c:auto val="1"/>
        <c:lblAlgn val="ctr"/>
        <c:lblOffset val="100"/>
        <c:noMultiLvlLbl val="0"/>
      </c:catAx>
      <c:valAx>
        <c:axId val="3988693"/>
        <c:scaling>
          <c:orientation val="minMax"/>
        </c:scaling>
        <c:delete val="0"/>
        <c:axPos val="l"/>
        <c:majorGridlines>
          <c:spPr>
            <a:ln w="9360">
              <a:solidFill>
                <a:srgbClr val="dde2e7"/>
              </a:solidFill>
              <a:round/>
            </a:ln>
          </c:spPr>
        </c:majorGridlines>
        <c:numFmt formatCode="0.0%" sourceLinked="0"/>
        <c:majorTickMark val="none"/>
        <c:minorTickMark val="none"/>
        <c:tickLblPos val="nextTo"/>
        <c:spPr>
          <a:ln w="6480">
            <a:noFill/>
          </a:ln>
        </c:spPr>
        <c:txPr>
          <a:bodyPr/>
          <a:lstStyle/>
          <a:p>
            <a:pPr>
              <a:defRPr b="0" sz="1100" spc="-1" strike="noStrike">
                <a:solidFill>
                  <a:srgbClr val="6a8398"/>
                </a:solidFill>
                <a:latin typeface="Calibri"/>
              </a:defRPr>
            </a:pPr>
          </a:p>
        </c:txPr>
        <c:crossAx val="35708400"/>
        <c:crosses val="autoZero"/>
        <c:crossBetween val="between"/>
        <c:majorUnit val="0.025"/>
      </c:valAx>
      <c:spPr>
        <a:noFill/>
        <a:ln w="0">
          <a:noFill/>
        </a:ln>
      </c:spPr>
    </c:plotArea>
    <c:legend>
      <c:legendPos val="b"/>
      <c:overlay val="0"/>
      <c:spPr>
        <a:noFill/>
        <a:ln w="0">
          <a:noFill/>
        </a:ln>
      </c:spPr>
      <c:txPr>
        <a:bodyPr/>
        <a:lstStyle/>
        <a:p>
          <a:pPr>
            <a:defRPr b="0" sz="1200" spc="-1" strike="noStrike">
              <a:solidFill>
                <a:srgbClr val="6a8398"/>
              </a:solidFill>
              <a:latin typeface="Calibri"/>
            </a:defRPr>
          </a:pPr>
        </a:p>
      </c:txPr>
    </c:legend>
    <c:plotVisOnly val="1"/>
    <c:dispBlanksAs val="gap"/>
  </c:chart>
  <c:spPr>
    <a:noFill/>
    <a:ln w="9360">
      <a:noFill/>
    </a:ln>
  </c:spPr>
</c:chartSpace>
</file>

<file path=ppt/charts/chart14.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lang="en-GB" sz="1600" spc="-1" strike="noStrike">
                <a:solidFill>
                  <a:srgbClr val="6a8398"/>
                </a:solidFill>
                <a:latin typeface="Calibri"/>
              </a:defRPr>
            </a:pPr>
            <a:r>
              <a:rPr b="1" lang="en-GB" sz="1600" spc="-1" strike="noStrike">
                <a:solidFill>
                  <a:srgbClr val="6a8398"/>
                </a:solidFill>
                <a:latin typeface="Calibri"/>
              </a:rPr>
              <a:t>Depression Symptom Severity (PHQ-9)</a:t>
            </a:r>
          </a:p>
        </c:rich>
      </c:tx>
      <c:overlay val="0"/>
      <c:spPr>
        <a:noFill/>
        <a:ln w="0">
          <a:noFill/>
        </a:ln>
      </c:spPr>
    </c:title>
    <c:autoTitleDeleted val="0"/>
    <c:plotArea>
      <c:barChart>
        <c:barDir val="col"/>
        <c:grouping val="clustered"/>
        <c:varyColors val="0"/>
        <c:ser>
          <c:idx val="0"/>
          <c:order val="0"/>
          <c:tx>
            <c:strRef>
              <c:f>label 0</c:f>
              <c:strCache>
                <c:ptCount val="1"/>
                <c:pt idx="0">
                  <c:v>Moderate</c:v>
                </c:pt>
              </c:strCache>
            </c:strRef>
          </c:tx>
          <c:spPr>
            <a:solidFill>
              <a:srgbClr val="42525f"/>
            </a:solidFill>
            <a:ln w="0">
              <a:noFill/>
            </a:ln>
          </c:spPr>
          <c:invertIfNegative val="0"/>
          <c:dLbls>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Chinese Gamblers</c:v>
                </c:pt>
                <c:pt idx="1">
                  <c:v>South Asian Gamblers</c:v>
                </c:pt>
                <c:pt idx="2">
                  <c:v>Indigenous Canadian Gamblers</c:v>
                </c:pt>
              </c:strCache>
            </c:strRef>
          </c:cat>
          <c:val>
            <c:numRef>
              <c:f>0</c:f>
              <c:numCache>
                <c:formatCode>General</c:formatCode>
                <c:ptCount val="3"/>
                <c:pt idx="0">
                  <c:v>0.042</c:v>
                </c:pt>
                <c:pt idx="1">
                  <c:v>0.093</c:v>
                </c:pt>
                <c:pt idx="2">
                  <c:v>0.133</c:v>
                </c:pt>
              </c:numCache>
            </c:numRef>
          </c:val>
        </c:ser>
        <c:ser>
          <c:idx val="1"/>
          <c:order val="1"/>
          <c:tx>
            <c:strRef>
              <c:f>label 1</c:f>
              <c:strCache>
                <c:ptCount val="1"/>
                <c:pt idx="0">
                  <c:v>Moderately Severe</c:v>
                </c:pt>
              </c:strCache>
            </c:strRef>
          </c:tx>
          <c:spPr>
            <a:gradFill>
              <a:gsLst>
                <a:gs pos="0">
                  <a:srgbClr val="565c63"/>
                </a:gs>
                <a:gs pos="100000">
                  <a:srgbClr val="303d48"/>
                </a:gs>
              </a:gsLst>
              <a:lin ang="5400000"/>
            </a:gradFill>
            <a:ln w="0">
              <a:noFill/>
            </a:ln>
          </c:spPr>
          <c:invertIfNegative val="0"/>
          <c:dLbls>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Chinese Gamblers</c:v>
                </c:pt>
                <c:pt idx="1">
                  <c:v>South Asian Gamblers</c:v>
                </c:pt>
                <c:pt idx="2">
                  <c:v>Indigenous Canadian Gamblers</c:v>
                </c:pt>
              </c:strCache>
            </c:strRef>
          </c:cat>
          <c:val>
            <c:numRef>
              <c:f>1</c:f>
              <c:numCache>
                <c:formatCode>General</c:formatCode>
                <c:ptCount val="3"/>
                <c:pt idx="0">
                  <c:v>0.015</c:v>
                </c:pt>
                <c:pt idx="1">
                  <c:v>0.044</c:v>
                </c:pt>
                <c:pt idx="2">
                  <c:v>0.06</c:v>
                </c:pt>
              </c:numCache>
            </c:numRef>
          </c:val>
        </c:ser>
        <c:ser>
          <c:idx val="2"/>
          <c:order val="2"/>
          <c:tx>
            <c:strRef>
              <c:f>label 2</c:f>
              <c:strCache>
                <c:ptCount val="1"/>
                <c:pt idx="0">
                  <c:v>Severe</c:v>
                </c:pt>
              </c:strCache>
            </c:strRef>
          </c:tx>
          <c:spPr>
            <a:gradFill>
              <a:gsLst>
                <a:gs pos="0">
                  <a:srgbClr val="f2635d"/>
                </a:gs>
                <a:gs pos="100000">
                  <a:srgbClr val="f73e34"/>
                </a:gs>
              </a:gsLst>
              <a:lin ang="5400000"/>
            </a:gradFill>
            <a:ln w="0">
              <a:noFill/>
            </a:ln>
          </c:spPr>
          <c:invertIfNegative val="0"/>
          <c:dLbls>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Chinese Gamblers</c:v>
                </c:pt>
                <c:pt idx="1">
                  <c:v>South Asian Gamblers</c:v>
                </c:pt>
                <c:pt idx="2">
                  <c:v>Indigenous Canadian Gamblers</c:v>
                </c:pt>
              </c:strCache>
            </c:strRef>
          </c:cat>
          <c:val>
            <c:numRef>
              <c:f>2</c:f>
              <c:numCache>
                <c:formatCode>General</c:formatCode>
                <c:ptCount val="3"/>
                <c:pt idx="0">
                  <c:v>0.015</c:v>
                </c:pt>
                <c:pt idx="1">
                  <c:v>0.02</c:v>
                </c:pt>
                <c:pt idx="2">
                  <c:v>0.048</c:v>
                </c:pt>
              </c:numCache>
            </c:numRef>
          </c:val>
        </c:ser>
        <c:gapWidth val="100"/>
        <c:overlap val="-24"/>
        <c:axId val="50921665"/>
        <c:axId val="19007157"/>
      </c:barChart>
      <c:catAx>
        <c:axId val="50921665"/>
        <c:scaling>
          <c:orientation val="minMax"/>
        </c:scaling>
        <c:delete val="0"/>
        <c:axPos val="b"/>
        <c:numFmt formatCode="General" sourceLinked="0"/>
        <c:majorTickMark val="none"/>
        <c:minorTickMark val="none"/>
        <c:tickLblPos val="nextTo"/>
        <c:spPr>
          <a:ln w="12600">
            <a:solidFill>
              <a:srgbClr val="dde2e7"/>
            </a:solidFill>
            <a:round/>
          </a:ln>
        </c:spPr>
        <c:txPr>
          <a:bodyPr/>
          <a:lstStyle/>
          <a:p>
            <a:pPr>
              <a:defRPr b="0" sz="900" spc="-1" strike="noStrike">
                <a:solidFill>
                  <a:srgbClr val="6a8398"/>
                </a:solidFill>
                <a:latin typeface="Calibri"/>
              </a:defRPr>
            </a:pPr>
          </a:p>
        </c:txPr>
        <c:crossAx val="19007157"/>
        <c:crosses val="autoZero"/>
        <c:auto val="1"/>
        <c:lblAlgn val="ctr"/>
        <c:lblOffset val="100"/>
        <c:noMultiLvlLbl val="0"/>
      </c:catAx>
      <c:valAx>
        <c:axId val="19007157"/>
        <c:scaling>
          <c:orientation val="minMax"/>
        </c:scaling>
        <c:delete val="0"/>
        <c:axPos val="l"/>
        <c:majorGridlines>
          <c:spPr>
            <a:ln w="9360">
              <a:solidFill>
                <a:srgbClr val="dde2e7"/>
              </a:solidFill>
              <a:round/>
            </a:ln>
          </c:spPr>
        </c:majorGridlines>
        <c:numFmt formatCode="0.0%" sourceLinked="0"/>
        <c:majorTickMark val="none"/>
        <c:minorTickMark val="none"/>
        <c:tickLblPos val="nextTo"/>
        <c:spPr>
          <a:ln w="6480">
            <a:noFill/>
          </a:ln>
        </c:spPr>
        <c:txPr>
          <a:bodyPr/>
          <a:lstStyle/>
          <a:p>
            <a:pPr>
              <a:defRPr b="0" sz="900" spc="-1" strike="noStrike">
                <a:solidFill>
                  <a:srgbClr val="6a8398"/>
                </a:solidFill>
                <a:latin typeface="Calibri"/>
              </a:defRPr>
            </a:pPr>
          </a:p>
        </c:txPr>
        <c:crossAx val="50921665"/>
        <c:crosses val="autoZero"/>
        <c:crossBetween val="between"/>
      </c:valAx>
      <c:spPr>
        <a:noFill/>
        <a:ln w="0">
          <a:noFill/>
        </a:ln>
      </c:spPr>
    </c:plotArea>
    <c:legend>
      <c:legendPos val="b"/>
      <c:overlay val="0"/>
      <c:spPr>
        <a:noFill/>
        <a:ln w="0">
          <a:noFill/>
        </a:ln>
      </c:spPr>
      <c:txPr>
        <a:bodyPr/>
        <a:lstStyle/>
        <a:p>
          <a:pPr>
            <a:defRPr b="0" sz="900" spc="-1" strike="noStrike">
              <a:solidFill>
                <a:srgbClr val="6a8398"/>
              </a:solidFill>
              <a:latin typeface="Calibri"/>
            </a:defRPr>
          </a:pPr>
        </a:p>
      </c:txPr>
    </c:legend>
    <c:plotVisOnly val="1"/>
    <c:dispBlanksAs val="gap"/>
  </c:chart>
  <c:spPr>
    <a:noFill/>
    <a:ln w="9360">
      <a:noFill/>
    </a:ln>
  </c:spPr>
</c:chartSpace>
</file>

<file path=ppt/charts/chart15.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lang="en-GB" sz="1600" spc="-1" strike="noStrike">
                <a:solidFill>
                  <a:srgbClr val="6a8398"/>
                </a:solidFill>
                <a:latin typeface="Calibri"/>
              </a:defRPr>
            </a:pPr>
            <a:r>
              <a:rPr b="1" lang="en-GB" sz="1600" spc="-1" strike="noStrike">
                <a:solidFill>
                  <a:srgbClr val="6a8398"/>
                </a:solidFill>
                <a:latin typeface="Calibri"/>
              </a:rPr>
              <a:t>Anxiety Symptom Severity (GAD-7)</a:t>
            </a:r>
          </a:p>
        </c:rich>
      </c:tx>
      <c:overlay val="0"/>
      <c:spPr>
        <a:noFill/>
        <a:ln w="0">
          <a:noFill/>
        </a:ln>
      </c:spPr>
    </c:title>
    <c:autoTitleDeleted val="0"/>
    <c:plotArea>
      <c:barChart>
        <c:barDir val="col"/>
        <c:grouping val="clustered"/>
        <c:varyColors val="0"/>
        <c:ser>
          <c:idx val="0"/>
          <c:order val="0"/>
          <c:tx>
            <c:strRef>
              <c:f>label 0</c:f>
              <c:strCache>
                <c:ptCount val="1"/>
                <c:pt idx="0">
                  <c:v>Moderate</c:v>
                </c:pt>
              </c:strCache>
            </c:strRef>
          </c:tx>
          <c:spPr>
            <a:solidFill>
              <a:srgbClr val="42525f"/>
            </a:solidFill>
            <a:ln w="0">
              <a:noFill/>
            </a:ln>
          </c:spPr>
          <c:invertIfNegative val="0"/>
          <c:dLbls>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Chinese Gamblers</c:v>
                </c:pt>
                <c:pt idx="1">
                  <c:v>South Asian Gamblers</c:v>
                </c:pt>
                <c:pt idx="2">
                  <c:v>Indigenous Canadian Gamblers</c:v>
                </c:pt>
              </c:strCache>
            </c:strRef>
          </c:cat>
          <c:val>
            <c:numRef>
              <c:f>0</c:f>
              <c:numCache>
                <c:formatCode>General</c:formatCode>
                <c:ptCount val="3"/>
                <c:pt idx="0">
                  <c:v>0.023</c:v>
                </c:pt>
                <c:pt idx="1">
                  <c:v>0.067</c:v>
                </c:pt>
                <c:pt idx="2">
                  <c:v>0.084</c:v>
                </c:pt>
              </c:numCache>
            </c:numRef>
          </c:val>
        </c:ser>
        <c:ser>
          <c:idx val="1"/>
          <c:order val="1"/>
          <c:tx>
            <c:strRef>
              <c:f>label 1</c:f>
              <c:strCache>
                <c:ptCount val="1"/>
                <c:pt idx="0">
                  <c:v>Severe</c:v>
                </c:pt>
              </c:strCache>
            </c:strRef>
          </c:tx>
          <c:spPr>
            <a:gradFill>
              <a:gsLst>
                <a:gs pos="0">
                  <a:srgbClr val="565c63"/>
                </a:gs>
                <a:gs pos="100000">
                  <a:srgbClr val="303d48"/>
                </a:gs>
              </a:gsLst>
              <a:lin ang="5400000"/>
            </a:gradFill>
            <a:ln w="0">
              <a:noFill/>
            </a:ln>
          </c:spPr>
          <c:invertIfNegative val="0"/>
          <c:dLbls>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Chinese Gamblers</c:v>
                </c:pt>
                <c:pt idx="1">
                  <c:v>South Asian Gamblers</c:v>
                </c:pt>
                <c:pt idx="2">
                  <c:v>Indigenous Canadian Gamblers</c:v>
                </c:pt>
              </c:strCache>
            </c:strRef>
          </c:cat>
          <c:val>
            <c:numRef>
              <c:f>1</c:f>
              <c:numCache>
                <c:formatCode>General</c:formatCode>
                <c:ptCount val="3"/>
                <c:pt idx="0">
                  <c:v>0.025</c:v>
                </c:pt>
                <c:pt idx="1">
                  <c:v>0.029</c:v>
                </c:pt>
                <c:pt idx="2">
                  <c:v>0.06</c:v>
                </c:pt>
              </c:numCache>
            </c:numRef>
          </c:val>
        </c:ser>
        <c:gapWidth val="100"/>
        <c:overlap val="-24"/>
        <c:axId val="47243271"/>
        <c:axId val="84394226"/>
      </c:barChart>
      <c:catAx>
        <c:axId val="47243271"/>
        <c:scaling>
          <c:orientation val="minMax"/>
        </c:scaling>
        <c:delete val="0"/>
        <c:axPos val="b"/>
        <c:numFmt formatCode="General" sourceLinked="0"/>
        <c:majorTickMark val="none"/>
        <c:minorTickMark val="none"/>
        <c:tickLblPos val="nextTo"/>
        <c:spPr>
          <a:ln w="12600">
            <a:solidFill>
              <a:srgbClr val="dde2e7"/>
            </a:solidFill>
            <a:round/>
          </a:ln>
        </c:spPr>
        <c:txPr>
          <a:bodyPr/>
          <a:lstStyle/>
          <a:p>
            <a:pPr>
              <a:defRPr b="0" sz="900" spc="-1" strike="noStrike">
                <a:solidFill>
                  <a:srgbClr val="6a8398"/>
                </a:solidFill>
                <a:latin typeface="Calibri"/>
              </a:defRPr>
            </a:pPr>
          </a:p>
        </c:txPr>
        <c:crossAx val="84394226"/>
        <c:crosses val="autoZero"/>
        <c:auto val="1"/>
        <c:lblAlgn val="ctr"/>
        <c:lblOffset val="100"/>
        <c:noMultiLvlLbl val="0"/>
      </c:catAx>
      <c:valAx>
        <c:axId val="84394226"/>
        <c:scaling>
          <c:orientation val="minMax"/>
        </c:scaling>
        <c:delete val="0"/>
        <c:axPos val="l"/>
        <c:majorGridlines>
          <c:spPr>
            <a:ln w="9360">
              <a:solidFill>
                <a:srgbClr val="dde2e7"/>
              </a:solidFill>
              <a:round/>
            </a:ln>
          </c:spPr>
        </c:majorGridlines>
        <c:numFmt formatCode="0.0%" sourceLinked="0"/>
        <c:majorTickMark val="none"/>
        <c:minorTickMark val="none"/>
        <c:tickLblPos val="nextTo"/>
        <c:spPr>
          <a:ln w="6480">
            <a:noFill/>
          </a:ln>
        </c:spPr>
        <c:txPr>
          <a:bodyPr/>
          <a:lstStyle/>
          <a:p>
            <a:pPr>
              <a:defRPr b="0" sz="900" spc="-1" strike="noStrike">
                <a:solidFill>
                  <a:srgbClr val="6a8398"/>
                </a:solidFill>
                <a:latin typeface="Calibri"/>
              </a:defRPr>
            </a:pPr>
          </a:p>
        </c:txPr>
        <c:crossAx val="47243271"/>
        <c:crosses val="autoZero"/>
        <c:crossBetween val="between"/>
      </c:valAx>
      <c:spPr>
        <a:noFill/>
        <a:ln w="0">
          <a:noFill/>
        </a:ln>
      </c:spPr>
    </c:plotArea>
    <c:legend>
      <c:legendPos val="b"/>
      <c:overlay val="0"/>
      <c:spPr>
        <a:noFill/>
        <a:ln w="0">
          <a:noFill/>
        </a:ln>
      </c:spPr>
      <c:txPr>
        <a:bodyPr/>
        <a:lstStyle/>
        <a:p>
          <a:pPr>
            <a:defRPr b="0" sz="900" spc="-1" strike="noStrike">
              <a:solidFill>
                <a:srgbClr val="6a8398"/>
              </a:solidFill>
              <a:latin typeface="Calibri"/>
            </a:defRPr>
          </a:pPr>
        </a:p>
      </c:txPr>
    </c:legend>
    <c:plotVisOnly val="1"/>
    <c:dispBlanksAs val="gap"/>
  </c:chart>
  <c:spPr>
    <a:noFill/>
    <a:ln w="9360">
      <a:noFill/>
    </a:ln>
  </c:spPr>
</c:chartSpace>
</file>

<file path=ppt/charts/chart16.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US" sz="1400" spc="-1" strike="noStrike">
                <a:solidFill>
                  <a:srgbClr val="5a6f81"/>
                </a:solidFill>
                <a:latin typeface="Calibri"/>
              </a:defRPr>
            </a:pPr>
            <a:r>
              <a:rPr b="0" lang="en-US" sz="1400" spc="-1" strike="noStrike">
                <a:solidFill>
                  <a:srgbClr val="5a6f81"/>
                </a:solidFill>
                <a:latin typeface="Calibri"/>
              </a:rPr>
              <a:t>Alcohol use in six weeks since COVID-19 emergency measures instituted</a:t>
            </a:r>
          </a:p>
        </c:rich>
      </c:tx>
      <c:overlay val="0"/>
      <c:spPr>
        <a:noFill/>
        <a:ln w="0">
          <a:noFill/>
        </a:ln>
      </c:spPr>
    </c:title>
    <c:autoTitleDeleted val="0"/>
    <c:plotArea>
      <c:pieChart>
        <c:varyColors val="1"/>
        <c:ser>
          <c:idx val="0"/>
          <c:order val="0"/>
          <c:tx>
            <c:strRef>
              <c:f>label 0</c:f>
              <c:strCache>
                <c:ptCount val="1"/>
                <c:pt idx="0">
                  <c:v>Series1</c:v>
                </c:pt>
              </c:strCache>
            </c:strRef>
          </c:tx>
          <c:spPr>
            <a:solidFill>
              <a:srgbClr val="ef473e"/>
            </a:solidFill>
            <a:ln w="0">
              <a:noFill/>
            </a:ln>
          </c:spPr>
          <c:explosion val="0"/>
          <c:dPt>
            <c:idx val="0"/>
            <c:spPr>
              <a:solidFill>
                <a:srgbClr val="ef473e"/>
              </a:solidFill>
              <a:ln w="19080">
                <a:solidFill>
                  <a:srgbClr val="ffffff"/>
                </a:solidFill>
                <a:round/>
              </a:ln>
            </c:spPr>
          </c:dPt>
          <c:dPt>
            <c:idx val="1"/>
            <c:spPr>
              <a:solidFill>
                <a:srgbClr val="aeabab"/>
              </a:solidFill>
              <a:ln w="19080">
                <a:solidFill>
                  <a:srgbClr val="ffffff"/>
                </a:solidFill>
                <a:round/>
              </a:ln>
            </c:spPr>
          </c:dPt>
          <c:dPt>
            <c:idx val="2"/>
            <c:spPr>
              <a:solidFill>
                <a:srgbClr val="00b388"/>
              </a:solidFill>
              <a:ln w="19080">
                <a:solidFill>
                  <a:srgbClr val="ffffff"/>
                </a:solidFill>
                <a:round/>
              </a:ln>
            </c:spPr>
          </c:dPt>
          <c:dLbls>
            <c:numFmt formatCode="General" sourceLinked="0"/>
            <c:dLbl>
              <c:idx val="0"/>
              <c:txPr>
                <a:bodyPr wrap="square"/>
                <a:lstStyle/>
                <a:p>
                  <a:pPr>
                    <a:defRPr b="0" sz="1200" spc="-1" strike="noStrike">
                      <a:solidFill>
                        <a:srgbClr val="ffffff"/>
                      </a:solidFill>
                      <a:latin typeface="Calibri"/>
                    </a:defRPr>
                  </a:pPr>
                </a:p>
              </c:txPr>
              <c:dLblPos val="bestFit"/>
              <c:showLegendKey val="0"/>
              <c:showVal val="0"/>
              <c:showCatName val="0"/>
              <c:showSerName val="0"/>
              <c:showPercent val="0"/>
              <c:separator>; </c:separator>
            </c:dLbl>
            <c:dLbl>
              <c:idx val="1"/>
              <c:numFmt formatCode="General" sourceLinked="0"/>
              <c:txPr>
                <a:bodyPr wrap="square"/>
                <a:lstStyle/>
                <a:p>
                  <a:pPr>
                    <a:defRPr b="1" sz="1200" spc="-1" strike="noStrike">
                      <a:solidFill>
                        <a:srgbClr val="ffffff"/>
                      </a:solidFill>
                      <a:latin typeface="Calibri"/>
                    </a:defRPr>
                  </a:pPr>
                </a:p>
              </c:txPr>
              <c:tx>
                <c:rich>
                  <a:bodyPr/>
                  <a:p>
                    <a:r>
                      <a:rPr b="1" sz="1200" spc="-1" strike="noStrike">
                        <a:solidFill>
                          <a:srgbClr val="ffffff"/>
                        </a:solidFill>
                        <a:latin typeface="Calibri"/>
                      </a:rPr>
                      <a:t>31.3%</a:t>
                    </a:r>
                  </a:p>
                </c:rich>
              </c:tx>
              <c:dLblPos val="bestFit"/>
              <c:showLegendKey val="0"/>
              <c:showVal val="1"/>
              <c:showCatName val="0"/>
              <c:showSerName val="0"/>
              <c:showPercent val="0"/>
              <c:separator>; </c:separator>
            </c:dLbl>
            <c:dLbl>
              <c:idx val="2"/>
              <c:numFmt formatCode="General" sourceLinked="0"/>
              <c:txPr>
                <a:bodyPr wrap="square"/>
                <a:lstStyle/>
                <a:p>
                  <a:pPr>
                    <a:defRPr b="1" sz="1200" spc="-1" strike="noStrike">
                      <a:solidFill>
                        <a:srgbClr val="ffffff"/>
                      </a:solidFill>
                      <a:latin typeface="Calibri"/>
                    </a:defRPr>
                  </a:pPr>
                </a:p>
              </c:txPr>
              <c:tx>
                <c:rich>
                  <a:bodyPr/>
                  <a:p>
                    <a:r>
                      <a:rPr b="1" sz="1200" spc="-1" strike="noStrike">
                        <a:solidFill>
                          <a:srgbClr val="ffffff"/>
                        </a:solidFill>
                        <a:latin typeface="Calibri"/>
                      </a:rPr>
                      <a:t>68.7%</a:t>
                    </a:r>
                  </a:p>
                </c:rich>
              </c:tx>
              <c:dLblPos val="bestFit"/>
              <c:showLegendKey val="0"/>
              <c:showVal val="1"/>
              <c:showCatName val="0"/>
              <c:showSerName val="0"/>
              <c:showPercent val="0"/>
              <c:separator>; </c:separator>
            </c:dLbl>
            <c:txPr>
              <a:bodyPr wrap="square"/>
              <a:lstStyle/>
              <a:p>
                <a:pPr>
                  <a:defRPr b="0" sz="1200" spc="-1" strike="noStrike">
                    <a:solidFill>
                      <a:srgbClr val="ffffff"/>
                    </a:solidFill>
                    <a:latin typeface="Calibri"/>
                  </a:defRPr>
                </a:pPr>
              </a:p>
            </c:txPr>
            <c:dLblPos val="bestFit"/>
            <c:showLegendKey val="0"/>
            <c:showVal val="1"/>
            <c:showCatName val="0"/>
            <c:showSerName val="0"/>
            <c:showPercent val="0"/>
            <c:separator>; </c:separator>
            <c:showLeaderLines val="0"/>
          </c:dLbls>
          <c:cat>
            <c:strRef>
              <c:f>categories</c:f>
              <c:strCache>
                <c:ptCount val="3"/>
                <c:pt idx="0">
                  <c:v/>
                </c:pt>
                <c:pt idx="1">
                  <c:v>No</c:v>
                </c:pt>
                <c:pt idx="2">
                  <c:v>Yes</c:v>
                </c:pt>
              </c:strCache>
            </c:strRef>
          </c:cat>
          <c:val>
            <c:numRef>
              <c:f>0</c:f>
              <c:numCache>
                <c:formatCode>General</c:formatCode>
                <c:ptCount val="3"/>
                <c:pt idx="0">
                  <c:v>0</c:v>
                </c:pt>
                <c:pt idx="1">
                  <c:v>31.3216957605985</c:v>
                </c:pt>
                <c:pt idx="2">
                  <c:v>68.6783042394015</c:v>
                </c:pt>
              </c:numCache>
            </c:numRef>
          </c:val>
        </c:ser>
        <c:firstSliceAng val="0"/>
      </c:pieChart>
      <c:spPr>
        <a:noFill/>
        <a:ln w="0">
          <a:noFill/>
        </a:ln>
      </c:spPr>
    </c:plotArea>
    <c:legend>
      <c:legendPos val="r"/>
      <c:legendEntry>
        <c:idx val="0"/>
        <c:delete val="1"/>
      </c:legendEntry>
      <c:layout>
        <c:manualLayout>
          <c:xMode val="edge"/>
          <c:yMode val="edge"/>
          <c:x val="0.688267442685783"/>
          <c:y val="0.445741361377557"/>
          <c:w val="0.172842135150483"/>
          <c:h val="0.294382801664355"/>
        </c:manualLayout>
      </c:layout>
      <c:overlay val="0"/>
      <c:spPr>
        <a:noFill/>
        <a:ln w="0">
          <a:noFill/>
        </a:ln>
      </c:spPr>
      <c:txPr>
        <a:bodyPr/>
        <a:lstStyle/>
        <a:p>
          <a:pPr>
            <a:defRPr b="0" sz="1600" spc="-1" strike="noStrike">
              <a:solidFill>
                <a:srgbClr val="323e48"/>
              </a:solidFill>
              <a:latin typeface="Calibri"/>
            </a:defRPr>
          </a:pPr>
        </a:p>
      </c:txPr>
    </c:legend>
    <c:plotVisOnly val="1"/>
    <c:dispBlanksAs val="gap"/>
  </c:chart>
  <c:spPr>
    <a:noFill/>
    <a:ln w="9360">
      <a:noFill/>
    </a:ln>
  </c:spPr>
</c:chartSpace>
</file>

<file path=ppt/charts/chart17.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US" sz="1400" spc="-1" strike="noStrike">
                <a:solidFill>
                  <a:srgbClr val="5a6f81"/>
                </a:solidFill>
                <a:latin typeface="Calibri"/>
              </a:defRPr>
            </a:pPr>
            <a:r>
              <a:rPr b="0" lang="en-US" sz="1400" spc="-1" strike="noStrike">
                <a:solidFill>
                  <a:srgbClr val="5a6f81"/>
                </a:solidFill>
                <a:latin typeface="Calibri"/>
              </a:rPr>
              <a:t>Cannabis use in six weeks since COVID-19 emergency measures instituted</a:t>
            </a:r>
          </a:p>
        </c:rich>
      </c:tx>
      <c:overlay val="0"/>
      <c:spPr>
        <a:noFill/>
        <a:ln w="0">
          <a:noFill/>
        </a:ln>
      </c:spPr>
    </c:title>
    <c:autoTitleDeleted val="0"/>
    <c:plotArea>
      <c:pieChart>
        <c:varyColors val="1"/>
        <c:ser>
          <c:idx val="0"/>
          <c:order val="0"/>
          <c:tx>
            <c:strRef>
              <c:f>label 0</c:f>
              <c:strCache>
                <c:ptCount val="1"/>
                <c:pt idx="0">
                  <c:v>Series1</c:v>
                </c:pt>
              </c:strCache>
            </c:strRef>
          </c:tx>
          <c:spPr>
            <a:solidFill>
              <a:srgbClr val="00b388"/>
            </a:solidFill>
            <a:ln w="0">
              <a:noFill/>
            </a:ln>
          </c:spPr>
          <c:explosion val="0"/>
          <c:dPt>
            <c:idx val="0"/>
            <c:spPr>
              <a:noFill/>
              <a:ln w="19080">
                <a:solidFill>
                  <a:srgbClr val="ffffff"/>
                </a:solidFill>
                <a:round/>
              </a:ln>
            </c:spPr>
          </c:dPt>
          <c:dPt>
            <c:idx val="1"/>
            <c:spPr>
              <a:solidFill>
                <a:srgbClr val="aeabab"/>
              </a:solidFill>
              <a:ln w="19080">
                <a:solidFill>
                  <a:srgbClr val="ffffff"/>
                </a:solidFill>
                <a:round/>
              </a:ln>
            </c:spPr>
          </c:dPt>
          <c:dPt>
            <c:idx val="2"/>
            <c:spPr>
              <a:solidFill>
                <a:srgbClr val="00b388"/>
              </a:solidFill>
              <a:ln w="19080">
                <a:solidFill>
                  <a:srgbClr val="ffffff"/>
                </a:solidFill>
                <a:round/>
              </a:ln>
            </c:spPr>
          </c:dPt>
          <c:dLbls>
            <c:numFmt formatCode="General" sourceLinked="0"/>
            <c:dLbl>
              <c:idx val="0"/>
              <c:txPr>
                <a:bodyPr wrap="square"/>
                <a:lstStyle/>
                <a:p>
                  <a:pPr>
                    <a:defRPr b="1" sz="1200" spc="-1" strike="noStrike">
                      <a:solidFill>
                        <a:srgbClr val="ffffff"/>
                      </a:solidFill>
                      <a:latin typeface="Calibri"/>
                    </a:defRPr>
                  </a:pPr>
                </a:p>
              </c:txPr>
              <c:dLblPos val="bestFit"/>
              <c:showLegendKey val="0"/>
              <c:showVal val="0"/>
              <c:showCatName val="0"/>
              <c:showSerName val="0"/>
              <c:showPercent val="0"/>
              <c:separator>; </c:separator>
            </c:dLbl>
            <c:dLbl>
              <c:idx val="1"/>
              <c:numFmt formatCode="General" sourceLinked="0"/>
              <c:txPr>
                <a:bodyPr wrap="square"/>
                <a:lstStyle/>
                <a:p>
                  <a:pPr>
                    <a:defRPr b="1" sz="1200" spc="-1" strike="noStrike">
                      <a:solidFill>
                        <a:srgbClr val="ffffff"/>
                      </a:solidFill>
                      <a:latin typeface="Calibri"/>
                    </a:defRPr>
                  </a:pPr>
                </a:p>
              </c:txPr>
              <c:tx>
                <c:rich>
                  <a:bodyPr/>
                  <a:p>
                    <a:r>
                      <a:rPr b="1" sz="1200" spc="-1" strike="noStrike">
                        <a:solidFill>
                          <a:srgbClr val="ffffff"/>
                        </a:solidFill>
                        <a:latin typeface="Calibri"/>
                      </a:rPr>
                      <a:t>83.6%</a:t>
                    </a:r>
                  </a:p>
                </c:rich>
              </c:tx>
              <c:dLblPos val="bestFit"/>
              <c:showLegendKey val="0"/>
              <c:showVal val="1"/>
              <c:showCatName val="0"/>
              <c:showSerName val="0"/>
              <c:showPercent val="0"/>
              <c:separator>; </c:separator>
            </c:dLbl>
            <c:dLbl>
              <c:idx val="2"/>
              <c:numFmt formatCode="General" sourceLinked="0"/>
              <c:txPr>
                <a:bodyPr wrap="square"/>
                <a:lstStyle/>
                <a:p>
                  <a:pPr>
                    <a:defRPr b="1" sz="1200" spc="-1" strike="noStrike">
                      <a:solidFill>
                        <a:srgbClr val="ffffff"/>
                      </a:solidFill>
                      <a:latin typeface="Calibri"/>
                    </a:defRPr>
                  </a:pPr>
                </a:p>
              </c:txPr>
              <c:tx>
                <c:rich>
                  <a:bodyPr/>
                  <a:p>
                    <a:r>
                      <a:rPr b="1" sz="1200" spc="-1" strike="noStrike">
                        <a:solidFill>
                          <a:srgbClr val="ffffff"/>
                        </a:solidFill>
                        <a:latin typeface="Calibri"/>
                      </a:rPr>
                      <a:t>16.4%</a:t>
                    </a:r>
                  </a:p>
                </c:rich>
              </c:tx>
              <c:dLblPos val="bestFit"/>
              <c:showLegendKey val="0"/>
              <c:showVal val="1"/>
              <c:showCatName val="0"/>
              <c:showSerName val="0"/>
              <c:showPercent val="0"/>
              <c:separator>; </c:separator>
            </c:dLbl>
            <c:txPr>
              <a:bodyPr wrap="square"/>
              <a:lstStyle/>
              <a:p>
                <a:pPr>
                  <a:defRPr b="1" sz="1200" spc="-1" strike="noStrike">
                    <a:solidFill>
                      <a:srgbClr val="ffffff"/>
                    </a:solidFill>
                    <a:latin typeface="Calibri"/>
                  </a:defRPr>
                </a:pPr>
              </a:p>
            </c:txPr>
            <c:dLblPos val="bestFit"/>
            <c:showLegendKey val="0"/>
            <c:showVal val="1"/>
            <c:showCatName val="0"/>
            <c:showSerName val="0"/>
            <c:showPercent val="0"/>
            <c:separator>; </c:separator>
            <c:showLeaderLines val="0"/>
          </c:dLbls>
          <c:cat>
            <c:strRef>
              <c:f>categories</c:f>
              <c:strCache>
                <c:ptCount val="3"/>
                <c:pt idx="0">
                  <c:v/>
                </c:pt>
                <c:pt idx="1">
                  <c:v>No</c:v>
                </c:pt>
                <c:pt idx="2">
                  <c:v>Yes</c:v>
                </c:pt>
              </c:strCache>
            </c:strRef>
          </c:cat>
          <c:val>
            <c:numRef>
              <c:f>0</c:f>
              <c:numCache>
                <c:formatCode>General</c:formatCode>
                <c:ptCount val="3"/>
                <c:pt idx="0">
                  <c:v>0</c:v>
                </c:pt>
                <c:pt idx="1">
                  <c:v>83.5910224438903</c:v>
                </c:pt>
                <c:pt idx="2">
                  <c:v>16.4089775561097</c:v>
                </c:pt>
              </c:numCache>
            </c:numRef>
          </c:val>
        </c:ser>
        <c:firstSliceAng val="0"/>
      </c:pieChart>
      <c:spPr>
        <a:noFill/>
        <a:ln w="0">
          <a:noFill/>
        </a:ln>
      </c:spPr>
    </c:plotArea>
    <c:legend>
      <c:legendPos val="r"/>
      <c:layout>
        <c:manualLayout>
          <c:xMode val="edge"/>
          <c:yMode val="edge"/>
          <c:x val="0.704777572143396"/>
          <c:y val="0.399360292437743"/>
          <c:w val="0.203523443926515"/>
          <c:h val="0.373243459385354"/>
        </c:manualLayout>
      </c:layout>
      <c:overlay val="0"/>
      <c:spPr>
        <a:noFill/>
        <a:ln w="0">
          <a:noFill/>
        </a:ln>
      </c:spPr>
      <c:txPr>
        <a:bodyPr/>
        <a:lstStyle/>
        <a:p>
          <a:pPr>
            <a:defRPr b="0" sz="1600" spc="-1" strike="noStrike">
              <a:solidFill>
                <a:srgbClr val="323e48"/>
              </a:solidFill>
              <a:latin typeface="Calibri"/>
            </a:defRPr>
          </a:pPr>
        </a:p>
      </c:txPr>
    </c:legend>
    <c:plotVisOnly val="1"/>
    <c:dispBlanksAs val="gap"/>
  </c:chart>
  <c:spPr>
    <a:noFill/>
    <a:ln w="9360">
      <a:noFill/>
    </a:ln>
  </c:spPr>
</c:chartSpace>
</file>

<file path=ppt/charts/chart18.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GB" sz="1400" spc="-1" strike="noStrike">
                <a:solidFill>
                  <a:srgbClr val="5a6f81"/>
                </a:solidFill>
                <a:latin typeface="Calibri"/>
              </a:defRPr>
            </a:pPr>
            <a:r>
              <a:rPr b="0" lang="en-GB" sz="1400" spc="-1" strike="noStrike">
                <a:solidFill>
                  <a:srgbClr val="5a6f81"/>
                </a:solidFill>
                <a:latin typeface="Calibri"/>
              </a:rPr>
              <a:t>Intoxicated Online Gambling During COVID-19</a:t>
            </a:r>
          </a:p>
        </c:rich>
      </c:tx>
      <c:overlay val="0"/>
      <c:spPr>
        <a:noFill/>
        <a:ln w="0">
          <a:noFill/>
        </a:ln>
      </c:spPr>
    </c:title>
    <c:autoTitleDeleted val="0"/>
    <c:plotArea>
      <c:lineChart>
        <c:grouping val="standard"/>
        <c:varyColors val="0"/>
        <c:ser>
          <c:idx val="0"/>
          <c:order val="0"/>
          <c:tx>
            <c:strRef>
              <c:f>label 0</c:f>
              <c:strCache>
                <c:ptCount val="1"/>
                <c:pt idx="0">
                  <c:v>Alcohol</c:v>
                </c:pt>
              </c:strCache>
            </c:strRef>
          </c:tx>
          <c:spPr>
            <a:solidFill>
              <a:srgbClr val="00b388"/>
            </a:solidFill>
            <a:ln cap="rnd" w="28440">
              <a:solidFill>
                <a:srgbClr val="00b388"/>
              </a:solidFill>
              <a:round/>
            </a:ln>
          </c:spPr>
          <c:marker>
            <c:symbol val="none"/>
          </c:marker>
          <c:dPt>
            <c:idx val="0"/>
            <c:marker>
              <c:symbol val="none"/>
            </c:marker>
          </c:dPt>
          <c:dPt>
            <c:idx val="1"/>
            <c:marker>
              <c:symbol val="none"/>
            </c:marker>
          </c:dPt>
          <c:dPt>
            <c:idx val="2"/>
            <c:marker>
              <c:symbol val="none"/>
            </c:marker>
          </c:dPt>
          <c:dLbls>
            <c:numFmt formatCode="0.0%" sourceLinked="0"/>
            <c:dLbl>
              <c:idx val="0"/>
              <c:layout>
                <c:manualLayout>
                  <c:x val="-0.0722222222222222"/>
                  <c:y val="-0.0555555555555556"/>
                </c:manualLayout>
              </c:layout>
              <c:numFmt formatCode="0.0%" sourceLinked="0"/>
              <c:txPr>
                <a:bodyPr wrap="square"/>
                <a:lstStyle/>
                <a:p>
                  <a:pPr>
                    <a:defRPr b="0" sz="1100" spc="-1" strike="noStrike">
                      <a:solidFill>
                        <a:srgbClr val="5a6f81"/>
                      </a:solidFill>
                      <a:latin typeface="Calibri"/>
                    </a:defRPr>
                  </a:pPr>
                </a:p>
              </c:txPr>
              <c:dLblPos val="r"/>
              <c:showLegendKey val="0"/>
              <c:showVal val="1"/>
              <c:showCatName val="0"/>
              <c:showSerName val="0"/>
              <c:showPercent val="0"/>
              <c:separator>; </c:separator>
            </c:dLbl>
            <c:dLbl>
              <c:idx val="1"/>
              <c:layout>
                <c:manualLayout>
                  <c:x val="-0.0777777777777778"/>
                  <c:y val="-0.0509259259259259"/>
                </c:manualLayout>
              </c:layout>
              <c:numFmt formatCode="0.0%" sourceLinked="0"/>
              <c:txPr>
                <a:bodyPr wrap="square"/>
                <a:lstStyle/>
                <a:p>
                  <a:pPr>
                    <a:defRPr b="0" sz="1100" spc="-1" strike="noStrike">
                      <a:solidFill>
                        <a:srgbClr val="5a6f81"/>
                      </a:solidFill>
                      <a:latin typeface="Calibri"/>
                    </a:defRPr>
                  </a:pPr>
                </a:p>
              </c:txPr>
              <c:dLblPos val="r"/>
              <c:showLegendKey val="0"/>
              <c:showVal val="1"/>
              <c:showCatName val="0"/>
              <c:showSerName val="0"/>
              <c:showPercent val="0"/>
              <c:separator>; </c:separator>
            </c:dLbl>
            <c:dLbl>
              <c:idx val="2"/>
              <c:layout>
                <c:manualLayout>
                  <c:x val="-0.00833333333333333"/>
                  <c:y val="-0.00462962962962965"/>
                </c:manualLayout>
              </c:layout>
              <c:numFmt formatCode="0.0%" sourceLinked="0"/>
              <c:txPr>
                <a:bodyPr wrap="square"/>
                <a:lstStyle/>
                <a:p>
                  <a:pPr>
                    <a:defRPr b="0" sz="1100" spc="-1" strike="noStrike">
                      <a:solidFill>
                        <a:srgbClr val="5a6f81"/>
                      </a:solidFill>
                      <a:latin typeface="Calibri"/>
                    </a:defRPr>
                  </a:pPr>
                </a:p>
              </c:txPr>
              <c:dLblPos val="r"/>
              <c:showLegendKey val="0"/>
              <c:showVal val="1"/>
              <c:showCatName val="0"/>
              <c:showSerName val="0"/>
              <c:showPercent val="0"/>
              <c:separator>; </c:separator>
            </c:dLbl>
            <c:txPr>
              <a:bodyPr wrap="square"/>
              <a:lstStyle/>
              <a:p>
                <a:pPr>
                  <a:defRPr b="0" sz="1100" spc="-1" strike="noStrike">
                    <a:solidFill>
                      <a:srgbClr val="5a6f81"/>
                    </a:solidFill>
                    <a:latin typeface="Calibri"/>
                  </a:defRPr>
                </a:pPr>
              </a:p>
            </c:txPr>
            <c:dLblPos val="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April</c:v>
                </c:pt>
                <c:pt idx="1">
                  <c:v>August</c:v>
                </c:pt>
                <c:pt idx="2">
                  <c:v>December</c:v>
                </c:pt>
              </c:strCache>
            </c:strRef>
          </c:cat>
          <c:val>
            <c:numRef>
              <c:f>0</c:f>
              <c:numCache>
                <c:formatCode>General</c:formatCode>
                <c:ptCount val="3"/>
                <c:pt idx="0">
                  <c:v>0.12</c:v>
                </c:pt>
                <c:pt idx="1">
                  <c:v>0.18</c:v>
                </c:pt>
                <c:pt idx="2">
                  <c:v>0.3807</c:v>
                </c:pt>
              </c:numCache>
            </c:numRef>
          </c:val>
          <c:smooth val="0"/>
        </c:ser>
        <c:ser>
          <c:idx val="1"/>
          <c:order val="1"/>
          <c:tx>
            <c:strRef>
              <c:f>label 1</c:f>
              <c:strCache>
                <c:ptCount val="1"/>
                <c:pt idx="0">
                  <c:v>Cannabis</c:v>
                </c:pt>
              </c:strCache>
            </c:strRef>
          </c:tx>
          <c:spPr>
            <a:solidFill>
              <a:srgbClr val="323e48"/>
            </a:solidFill>
            <a:ln cap="rnd" w="28440">
              <a:solidFill>
                <a:srgbClr val="323e48"/>
              </a:solidFill>
              <a:round/>
            </a:ln>
          </c:spPr>
          <c:marker>
            <c:symbol val="none"/>
          </c:marker>
          <c:dPt>
            <c:idx val="0"/>
            <c:marker>
              <c:symbol val="none"/>
            </c:marker>
          </c:dPt>
          <c:dPt>
            <c:idx val="1"/>
            <c:marker>
              <c:symbol val="none"/>
            </c:marker>
          </c:dPt>
          <c:dPt>
            <c:idx val="2"/>
            <c:marker>
              <c:symbol val="none"/>
            </c:marker>
          </c:dPt>
          <c:dLbls>
            <c:numFmt formatCode="0.0%" sourceLinked="0"/>
            <c:dLbl>
              <c:idx val="0"/>
              <c:layout>
                <c:manualLayout>
                  <c:x val="-0.0777777777777778"/>
                  <c:y val="-0.0462962962962964"/>
                </c:manualLayout>
              </c:layout>
              <c:numFmt formatCode="0.0%" sourceLinked="0"/>
              <c:txPr>
                <a:bodyPr wrap="square"/>
                <a:lstStyle/>
                <a:p>
                  <a:pPr>
                    <a:defRPr b="0" sz="1100" spc="-1" strike="noStrike">
                      <a:solidFill>
                        <a:srgbClr val="5a6f81"/>
                      </a:solidFill>
                      <a:latin typeface="Calibri"/>
                    </a:defRPr>
                  </a:pPr>
                </a:p>
              </c:txPr>
              <c:dLblPos val="r"/>
              <c:showLegendKey val="0"/>
              <c:showVal val="1"/>
              <c:showCatName val="0"/>
              <c:showSerName val="0"/>
              <c:showPercent val="0"/>
              <c:separator>; </c:separator>
            </c:dLbl>
            <c:dLbl>
              <c:idx val="1"/>
              <c:layout>
                <c:manualLayout>
                  <c:x val="-0.0444444444444444"/>
                  <c:y val="-0.0416666666666667"/>
                </c:manualLayout>
              </c:layout>
              <c:numFmt formatCode="0.0%" sourceLinked="0"/>
              <c:txPr>
                <a:bodyPr wrap="square"/>
                <a:lstStyle/>
                <a:p>
                  <a:pPr>
                    <a:defRPr b="0" sz="1100" spc="-1" strike="noStrike">
                      <a:solidFill>
                        <a:srgbClr val="5a6f81"/>
                      </a:solidFill>
                      <a:latin typeface="Calibri"/>
                    </a:defRPr>
                  </a:pPr>
                </a:p>
              </c:txPr>
              <c:dLblPos val="r"/>
              <c:showLegendKey val="0"/>
              <c:showVal val="1"/>
              <c:showCatName val="0"/>
              <c:showSerName val="0"/>
              <c:showPercent val="0"/>
              <c:separator>; </c:separator>
            </c:dLbl>
            <c:dLbl>
              <c:idx val="2"/>
              <c:layout>
                <c:manualLayout>
                  <c:x val="-0.0138888888888889"/>
                  <c:y val="-0.0277777777777778"/>
                </c:manualLayout>
              </c:layout>
              <c:numFmt formatCode="0.0%" sourceLinked="0"/>
              <c:txPr>
                <a:bodyPr wrap="square"/>
                <a:lstStyle/>
                <a:p>
                  <a:pPr>
                    <a:defRPr b="0" sz="1100" spc="-1" strike="noStrike">
                      <a:solidFill>
                        <a:srgbClr val="5a6f81"/>
                      </a:solidFill>
                      <a:latin typeface="Calibri"/>
                    </a:defRPr>
                  </a:pPr>
                </a:p>
              </c:txPr>
              <c:dLblPos val="r"/>
              <c:showLegendKey val="0"/>
              <c:showVal val="1"/>
              <c:showCatName val="0"/>
              <c:showSerName val="0"/>
              <c:showPercent val="0"/>
              <c:separator>; </c:separator>
            </c:dLbl>
            <c:txPr>
              <a:bodyPr wrap="square"/>
              <a:lstStyle/>
              <a:p>
                <a:pPr>
                  <a:defRPr b="0" sz="1100" spc="-1" strike="noStrike">
                    <a:solidFill>
                      <a:srgbClr val="5a6f81"/>
                    </a:solidFill>
                    <a:latin typeface="Calibri"/>
                  </a:defRPr>
                </a:pPr>
              </a:p>
            </c:txPr>
            <c:dLblPos val="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April</c:v>
                </c:pt>
                <c:pt idx="1">
                  <c:v>August</c:v>
                </c:pt>
                <c:pt idx="2">
                  <c:v>December</c:v>
                </c:pt>
              </c:strCache>
            </c:strRef>
          </c:cat>
          <c:val>
            <c:numRef>
              <c:f>1</c:f>
              <c:numCache>
                <c:formatCode>General</c:formatCode>
                <c:ptCount val="3"/>
                <c:pt idx="0">
                  <c:v>0.03</c:v>
                </c:pt>
                <c:pt idx="1">
                  <c:v>0.09</c:v>
                </c:pt>
                <c:pt idx="2">
                  <c:v>0.1231</c:v>
                </c:pt>
              </c:numCache>
            </c:numRef>
          </c:val>
          <c:smooth val="0"/>
        </c:ser>
        <c:hiLowLines>
          <c:spPr>
            <a:ln w="0">
              <a:noFill/>
            </a:ln>
          </c:spPr>
        </c:hiLowLines>
        <c:marker val="0"/>
        <c:axId val="40589214"/>
        <c:axId val="35142210"/>
      </c:lineChart>
      <c:catAx>
        <c:axId val="40589214"/>
        <c:scaling>
          <c:orientation val="minMax"/>
        </c:scaling>
        <c:delete val="0"/>
        <c:axPos val="b"/>
        <c:numFmt formatCode="General" sourceLinked="0"/>
        <c:majorTickMark val="none"/>
        <c:minorTickMark val="none"/>
        <c:tickLblPos val="nextTo"/>
        <c:spPr>
          <a:ln w="9360">
            <a:solidFill>
              <a:srgbClr val="dde2e7"/>
            </a:solidFill>
            <a:round/>
          </a:ln>
        </c:spPr>
        <c:txPr>
          <a:bodyPr/>
          <a:lstStyle/>
          <a:p>
            <a:pPr>
              <a:defRPr b="0" sz="900" spc="-1" strike="noStrike">
                <a:solidFill>
                  <a:srgbClr val="6a8398"/>
                </a:solidFill>
                <a:latin typeface="Calibri"/>
              </a:defRPr>
            </a:pPr>
          </a:p>
        </c:txPr>
        <c:crossAx val="35142210"/>
        <c:crosses val="autoZero"/>
        <c:auto val="1"/>
        <c:lblAlgn val="ctr"/>
        <c:lblOffset val="100"/>
        <c:noMultiLvlLbl val="0"/>
      </c:catAx>
      <c:valAx>
        <c:axId val="35142210"/>
        <c:scaling>
          <c:orientation val="minMax"/>
        </c:scaling>
        <c:delete val="0"/>
        <c:axPos val="l"/>
        <c:majorGridlines>
          <c:spPr>
            <a:ln w="9360">
              <a:solidFill>
                <a:srgbClr val="dde2e7"/>
              </a:solidFill>
              <a:round/>
            </a:ln>
          </c:spPr>
        </c:majorGridlines>
        <c:numFmt formatCode="0.0%" sourceLinked="0"/>
        <c:majorTickMark val="none"/>
        <c:minorTickMark val="none"/>
        <c:tickLblPos val="nextTo"/>
        <c:spPr>
          <a:ln w="6480">
            <a:noFill/>
          </a:ln>
        </c:spPr>
        <c:txPr>
          <a:bodyPr/>
          <a:lstStyle/>
          <a:p>
            <a:pPr>
              <a:defRPr b="0" sz="900" spc="-1" strike="noStrike">
                <a:solidFill>
                  <a:srgbClr val="6a8398"/>
                </a:solidFill>
                <a:latin typeface="Calibri"/>
              </a:defRPr>
            </a:pPr>
          </a:p>
        </c:txPr>
        <c:crossAx val="40589214"/>
        <c:crosses val="autoZero"/>
        <c:crossBetween val="between"/>
        <c:majorUnit val="0.1"/>
      </c:valAx>
      <c:spPr>
        <a:noFill/>
        <a:ln w="0">
          <a:noFill/>
        </a:ln>
      </c:spPr>
    </c:plotArea>
    <c:legend>
      <c:legendPos val="b"/>
      <c:overlay val="0"/>
      <c:spPr>
        <a:noFill/>
        <a:ln w="0">
          <a:noFill/>
        </a:ln>
      </c:spPr>
      <c:txPr>
        <a:bodyPr/>
        <a:lstStyle/>
        <a:p>
          <a:pPr>
            <a:defRPr b="0" sz="900" spc="-1" strike="noStrike">
              <a:solidFill>
                <a:srgbClr val="6a8398"/>
              </a:solidFill>
              <a:latin typeface="Calibri"/>
            </a:defRPr>
          </a:pPr>
        </a:p>
      </c:txPr>
    </c:legend>
    <c:plotVisOnly val="1"/>
    <c:dispBlanksAs val="gap"/>
  </c:chart>
  <c:spPr>
    <a:noFill/>
    <a:ln w="9360">
      <a:noFill/>
    </a:ln>
  </c:spPr>
</c:chartSpace>
</file>

<file path=ppt/charts/chart19.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US" sz="1400" spc="-1" strike="noStrike">
                <a:solidFill>
                  <a:srgbClr val="6a8398"/>
                </a:solidFill>
                <a:latin typeface="Calibri"/>
              </a:defRPr>
            </a:pPr>
            <a:r>
              <a:rPr b="0" lang="en-US" sz="1400" spc="-1" strike="noStrike">
                <a:solidFill>
                  <a:srgbClr val="6a8398"/>
                </a:solidFill>
                <a:latin typeface="Calibri"/>
              </a:rPr>
              <a:t>July 2021: Intoxicated Online Gambling Among Ontarians</a:t>
            </a:r>
          </a:p>
        </c:rich>
      </c:tx>
      <c:overlay val="0"/>
      <c:spPr>
        <a:noFill/>
        <a:ln w="0">
          <a:noFill/>
        </a:ln>
      </c:spPr>
    </c:title>
    <c:autoTitleDeleted val="0"/>
    <c:plotArea>
      <c:barChart>
        <c:barDir val="col"/>
        <c:grouping val="clustered"/>
        <c:varyColors val="0"/>
        <c:ser>
          <c:idx val="0"/>
          <c:order val="0"/>
          <c:tx>
            <c:strRef>
              <c:f>label 0</c:f>
              <c:strCache>
                <c:ptCount val="1"/>
                <c:pt idx="0">
                  <c:v>Ontario</c:v>
                </c:pt>
              </c:strCache>
            </c:strRef>
          </c:tx>
          <c:spPr>
            <a:gradFill>
              <a:gsLst>
                <a:gs pos="0">
                  <a:srgbClr val="4bbc95"/>
                </a:gs>
                <a:gs pos="100000">
                  <a:srgbClr val="00b287"/>
                </a:gs>
              </a:gsLst>
              <a:lin ang="5400000"/>
            </a:gradFill>
            <a:ln w="0">
              <a:noFill/>
            </a:ln>
          </c:spPr>
          <c:invertIfNegative val="0"/>
          <c:dPt>
            <c:idx val="0"/>
            <c:invertIfNegative val="0"/>
            <c:spPr>
              <a:solidFill>
                <a:srgbClr val="42525f"/>
              </a:solidFill>
              <a:ln w="0">
                <a:noFill/>
              </a:ln>
            </c:spPr>
          </c:dPt>
          <c:dPt>
            <c:idx val="1"/>
            <c:invertIfNegative val="0"/>
            <c:spPr>
              <a:solidFill>
                <a:srgbClr val="ef473e"/>
              </a:solidFill>
              <a:ln w="0">
                <a:noFill/>
              </a:ln>
            </c:spPr>
          </c:dPt>
          <c:dLbls>
            <c:numFmt formatCode="0.0%" sourceLinked="0"/>
            <c:dLbl>
              <c:idx val="0"/>
              <c:numFmt formatCode="0.0%" sourceLinked="0"/>
              <c:txPr>
                <a:bodyPr wrap="square"/>
                <a:lstStyle/>
                <a:p>
                  <a:pPr>
                    <a:defRPr b="0" sz="1100" spc="-1" strike="noStrike">
                      <a:solidFill>
                        <a:srgbClr val="5a6f81"/>
                      </a:solidFill>
                      <a:latin typeface="Calibri"/>
                    </a:defRPr>
                  </a:pPr>
                </a:p>
              </c:txPr>
              <c:dLblPos val="outEnd"/>
              <c:showLegendKey val="0"/>
              <c:showVal val="1"/>
              <c:showCatName val="0"/>
              <c:showSerName val="0"/>
              <c:showPercent val="0"/>
              <c:separator>; </c:separator>
            </c:dLbl>
            <c:dLbl>
              <c:idx val="1"/>
              <c:numFmt formatCode="0.0%" sourceLinked="0"/>
              <c:txPr>
                <a:bodyPr wrap="square"/>
                <a:lstStyle/>
                <a:p>
                  <a:pPr>
                    <a:defRPr b="0" sz="1100" spc="-1" strike="noStrike">
                      <a:solidFill>
                        <a:srgbClr val="5a6f81"/>
                      </a:solidFill>
                      <a:latin typeface="Calibri"/>
                    </a:defRPr>
                  </a:pPr>
                </a:p>
              </c:txPr>
              <c:dLblPos val="outEnd"/>
              <c:showLegendKey val="0"/>
              <c:showVal val="1"/>
              <c:showCatName val="0"/>
              <c:showSerName val="0"/>
              <c:showPercent val="0"/>
              <c:separator>; </c:separator>
            </c:dLbl>
            <c:txPr>
              <a:bodyPr wrap="square"/>
              <a:lstStyle/>
              <a:p>
                <a:pPr>
                  <a:defRPr b="0" sz="1100" spc="-1" strike="noStrike">
                    <a:solidFill>
                      <a:srgbClr val="5a6f81"/>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2"/>
                <c:pt idx="0">
                  <c:v>Alcohol</c:v>
                </c:pt>
                <c:pt idx="1">
                  <c:v>Cannabis</c:v>
                </c:pt>
              </c:strCache>
            </c:strRef>
          </c:cat>
          <c:val>
            <c:numRef>
              <c:f>0</c:f>
              <c:numCache>
                <c:formatCode>General</c:formatCode>
                <c:ptCount val="2"/>
                <c:pt idx="0">
                  <c:v>0.181</c:v>
                </c:pt>
                <c:pt idx="1">
                  <c:v>0.116</c:v>
                </c:pt>
              </c:numCache>
            </c:numRef>
          </c:val>
        </c:ser>
        <c:gapWidth val="100"/>
        <c:overlap val="-24"/>
        <c:axId val="2909900"/>
        <c:axId val="47699247"/>
      </c:barChart>
      <c:catAx>
        <c:axId val="2909900"/>
        <c:scaling>
          <c:orientation val="minMax"/>
        </c:scaling>
        <c:delete val="0"/>
        <c:axPos val="b"/>
        <c:numFmt formatCode="General" sourceLinked="0"/>
        <c:majorTickMark val="none"/>
        <c:minorTickMark val="none"/>
        <c:tickLblPos val="nextTo"/>
        <c:spPr>
          <a:ln w="12600">
            <a:solidFill>
              <a:srgbClr val="dde2e7"/>
            </a:solidFill>
            <a:round/>
          </a:ln>
        </c:spPr>
        <c:txPr>
          <a:bodyPr/>
          <a:lstStyle/>
          <a:p>
            <a:pPr>
              <a:defRPr b="0" sz="1100" spc="-1" strike="noStrike">
                <a:solidFill>
                  <a:srgbClr val="6a8398"/>
                </a:solidFill>
                <a:latin typeface="Calibri"/>
              </a:defRPr>
            </a:pPr>
          </a:p>
        </c:txPr>
        <c:crossAx val="47699247"/>
        <c:crosses val="autoZero"/>
        <c:auto val="1"/>
        <c:lblAlgn val="ctr"/>
        <c:lblOffset val="100"/>
        <c:noMultiLvlLbl val="0"/>
      </c:catAx>
      <c:valAx>
        <c:axId val="47699247"/>
        <c:scaling>
          <c:orientation val="minMax"/>
        </c:scaling>
        <c:delete val="0"/>
        <c:axPos val="l"/>
        <c:majorGridlines>
          <c:spPr>
            <a:ln w="9360">
              <a:solidFill>
                <a:srgbClr val="dde2e7"/>
              </a:solidFill>
              <a:round/>
            </a:ln>
          </c:spPr>
        </c:majorGridlines>
        <c:numFmt formatCode="0.0%" sourceLinked="0"/>
        <c:majorTickMark val="none"/>
        <c:minorTickMark val="none"/>
        <c:tickLblPos val="nextTo"/>
        <c:spPr>
          <a:ln w="6480">
            <a:noFill/>
          </a:ln>
        </c:spPr>
        <c:txPr>
          <a:bodyPr/>
          <a:lstStyle/>
          <a:p>
            <a:pPr>
              <a:defRPr b="0" sz="900" spc="-1" strike="noStrike">
                <a:solidFill>
                  <a:srgbClr val="6a8398"/>
                </a:solidFill>
                <a:latin typeface="Calibri"/>
              </a:defRPr>
            </a:pPr>
          </a:p>
        </c:txPr>
        <c:crossAx val="2909900"/>
        <c:crosses val="autoZero"/>
        <c:crossBetween val="between"/>
      </c:valAx>
      <c:spPr>
        <a:noFill/>
        <a:ln w="0">
          <a:noFill/>
        </a:ln>
      </c:spPr>
    </c:plotArea>
    <c:plotVisOnly val="1"/>
    <c:dispBlanksAs val="gap"/>
  </c:chart>
  <c:spPr>
    <a:noFill/>
    <a:ln w="9360">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GB" sz="1800" spc="-1" strike="noStrike">
                <a:solidFill>
                  <a:srgbClr val="768da0"/>
                </a:solidFill>
                <a:latin typeface="Calibri"/>
              </a:defRPr>
            </a:pPr>
            <a:r>
              <a:rPr b="0" lang="en-GB" sz="1800" spc="-1" strike="noStrike">
                <a:solidFill>
                  <a:srgbClr val="768da0"/>
                </a:solidFill>
                <a:latin typeface="Calibri"/>
              </a:rPr>
              <a:t>Gender Distribution for 3-Wave Longitudinal Sample (n=608)</a:t>
            </a:r>
          </a:p>
        </c:rich>
      </c:tx>
      <c:overlay val="0"/>
      <c:spPr>
        <a:noFill/>
        <a:ln w="0">
          <a:noFill/>
        </a:ln>
      </c:spPr>
    </c:title>
    <c:autoTitleDeleted val="0"/>
    <c:plotArea>
      <c:pieChart>
        <c:varyColors val="1"/>
        <c:ser>
          <c:idx val="0"/>
          <c:order val="0"/>
          <c:tx>
            <c:strRef>
              <c:f>label 0</c:f>
              <c:strCache>
                <c:ptCount val="1"/>
                <c:pt idx="0">
                  <c:v>3-Wave
(n= 608)</c:v>
                </c:pt>
              </c:strCache>
            </c:strRef>
          </c:tx>
          <c:spPr>
            <a:solidFill>
              <a:srgbClr val="00b388"/>
            </a:solidFill>
            <a:ln w="0">
              <a:noFill/>
            </a:ln>
          </c:spPr>
          <c:explosion val="0"/>
          <c:dPt>
            <c:idx val="0"/>
            <c:spPr>
              <a:solidFill>
                <a:srgbClr val="00b388"/>
              </a:solidFill>
              <a:ln w="19080">
                <a:solidFill>
                  <a:srgbClr val="ffffff"/>
                </a:solidFill>
                <a:round/>
              </a:ln>
            </c:spPr>
          </c:dPt>
          <c:dPt>
            <c:idx val="1"/>
            <c:spPr>
              <a:solidFill>
                <a:srgbClr val="323e48"/>
              </a:solidFill>
              <a:ln w="19080">
                <a:solidFill>
                  <a:srgbClr val="ffffff"/>
                </a:solidFill>
                <a:round/>
              </a:ln>
            </c:spPr>
          </c:dPt>
          <c:dLbls>
            <c:numFmt formatCode="0.0%" sourceLinked="0"/>
            <c:dLbl>
              <c:idx val="0"/>
              <c:numFmt formatCode="0.0%" sourceLinked="0"/>
              <c:txPr>
                <a:bodyPr wrap="square"/>
                <a:lstStyle/>
                <a:p>
                  <a:pPr>
                    <a:defRPr b="1" sz="1600" spc="-1" strike="noStrike">
                      <a:solidFill>
                        <a:srgbClr val="ffffff"/>
                      </a:solidFill>
                      <a:latin typeface="Calibri"/>
                    </a:defRPr>
                  </a:pPr>
                </a:p>
              </c:txPr>
              <c:dLblPos val="bestFit"/>
              <c:showLegendKey val="0"/>
              <c:showVal val="1"/>
              <c:showCatName val="0"/>
              <c:showSerName val="0"/>
              <c:showPercent val="0"/>
              <c:separator>; </c:separator>
            </c:dLbl>
            <c:dLbl>
              <c:idx val="1"/>
              <c:numFmt formatCode="0.0%" sourceLinked="0"/>
              <c:txPr>
                <a:bodyPr wrap="square"/>
                <a:lstStyle/>
                <a:p>
                  <a:pPr>
                    <a:defRPr b="1" sz="1600" spc="-1" strike="noStrike">
                      <a:solidFill>
                        <a:srgbClr val="ffffff"/>
                      </a:solidFill>
                      <a:latin typeface="Calibri"/>
                    </a:defRPr>
                  </a:pPr>
                </a:p>
              </c:txPr>
              <c:dLblPos val="bestFit"/>
              <c:showLegendKey val="0"/>
              <c:showVal val="1"/>
              <c:showCatName val="0"/>
              <c:showSerName val="0"/>
              <c:showPercent val="0"/>
              <c:separator>; </c:separator>
            </c:dLbl>
            <c:txPr>
              <a:bodyPr wrap="square"/>
              <a:lstStyle/>
              <a:p>
                <a:pPr>
                  <a:defRPr b="1" sz="1600" spc="-1" strike="noStrike">
                    <a:solidFill>
                      <a:srgbClr val="ffffff"/>
                    </a:solidFill>
                    <a:latin typeface="Calibri"/>
                  </a:defRPr>
                </a:pPr>
              </a:p>
            </c:txPr>
            <c:dLblPos val="bestFit"/>
            <c:showLegendKey val="0"/>
            <c:showVal val="1"/>
            <c:showCatName val="0"/>
            <c:showSerName val="0"/>
            <c:showPercent val="0"/>
            <c:separator>; </c:separator>
            <c:showLeaderLines val="0"/>
          </c:dLbls>
          <c:cat>
            <c:strRef>
              <c:f>categories</c:f>
              <c:strCache>
                <c:ptCount val="2"/>
                <c:pt idx="0">
                  <c:v>Male</c:v>
                </c:pt>
                <c:pt idx="1">
                  <c:v>Female</c:v>
                </c:pt>
              </c:strCache>
            </c:strRef>
          </c:cat>
          <c:val>
            <c:numRef>
              <c:f>0</c:f>
              <c:numCache>
                <c:formatCode>General</c:formatCode>
                <c:ptCount val="2"/>
                <c:pt idx="0">
                  <c:v>0.556</c:v>
                </c:pt>
                <c:pt idx="1">
                  <c:v>0.441</c:v>
                </c:pt>
              </c:numCache>
            </c:numRef>
          </c:val>
        </c:ser>
        <c:firstSliceAng val="0"/>
      </c:pieChart>
      <c:spPr>
        <a:noFill/>
        <a:ln w="0">
          <a:noFill/>
        </a:ln>
      </c:spPr>
    </c:plotArea>
    <c:legend>
      <c:legendPos val="b"/>
      <c:overlay val="0"/>
      <c:spPr>
        <a:noFill/>
        <a:ln w="0">
          <a:noFill/>
        </a:ln>
      </c:spPr>
      <c:txPr>
        <a:bodyPr/>
        <a:lstStyle/>
        <a:p>
          <a:pPr>
            <a:defRPr b="0" sz="1400" spc="-1" strike="noStrike">
              <a:solidFill>
                <a:srgbClr val="6a8398"/>
              </a:solidFill>
              <a:latin typeface="Calibri"/>
            </a:defRPr>
          </a:pPr>
        </a:p>
      </c:txPr>
    </c:legend>
    <c:plotVisOnly val="1"/>
    <c:dispBlanksAs val="gap"/>
  </c:chart>
  <c:spPr>
    <a:noFill/>
    <a:ln w="9360">
      <a:noFill/>
    </a:ln>
  </c:spPr>
</c:chartSpace>
</file>

<file path=ppt/charts/chart20.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GB" sz="1400" spc="-1" strike="noStrike">
                <a:solidFill>
                  <a:srgbClr val="6d6d6d"/>
                </a:solidFill>
                <a:latin typeface="Calibri"/>
              </a:defRPr>
            </a:pPr>
            <a:r>
              <a:rPr b="0" lang="en-GB" sz="1400" spc="-1" strike="noStrike">
                <a:solidFill>
                  <a:srgbClr val="6d6d6d"/>
                </a:solidFill>
                <a:latin typeface="Calibri"/>
              </a:rPr>
              <a:t>September 2021: Intoxicated Online Gambling Among Key Ethno-cultural Groups in Ontario</a:t>
            </a:r>
          </a:p>
        </c:rich>
      </c:tx>
      <c:overlay val="0"/>
      <c:spPr>
        <a:noFill/>
        <a:ln w="0">
          <a:noFill/>
        </a:ln>
      </c:spPr>
    </c:title>
    <c:autoTitleDeleted val="0"/>
    <c:plotArea>
      <c:barChart>
        <c:barDir val="col"/>
        <c:grouping val="clustered"/>
        <c:varyColors val="0"/>
        <c:ser>
          <c:idx val="0"/>
          <c:order val="0"/>
          <c:tx>
            <c:strRef>
              <c:f>label 0</c:f>
              <c:strCache>
                <c:ptCount val="1"/>
                <c:pt idx="0">
                  <c:v>Alcohol</c:v>
                </c:pt>
              </c:strCache>
            </c:strRef>
          </c:tx>
          <c:spPr>
            <a:solidFill>
              <a:srgbClr val="42525f"/>
            </a:solidFill>
            <a:ln w="0">
              <a:noFill/>
            </a:ln>
          </c:spPr>
          <c:invertIfNegative val="0"/>
          <c:dLbls>
            <c:numFmt formatCode="0.0%" sourceLinked="0"/>
            <c:txPr>
              <a:bodyPr wrap="square"/>
              <a:lstStyle/>
              <a:p>
                <a:pPr>
                  <a:defRPr b="0" sz="1100" spc="-1" strike="noStrike">
                    <a:solidFill>
                      <a:srgbClr val="5a6f81"/>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Chinese Gamblers</c:v>
                </c:pt>
                <c:pt idx="1">
                  <c:v>South Asian Gamblers</c:v>
                </c:pt>
                <c:pt idx="2">
                  <c:v>Indigenous Canadian Gamblers</c:v>
                </c:pt>
              </c:strCache>
            </c:strRef>
          </c:cat>
          <c:val>
            <c:numRef>
              <c:f>0</c:f>
              <c:numCache>
                <c:formatCode>General</c:formatCode>
                <c:ptCount val="3"/>
                <c:pt idx="0">
                  <c:v>0.119</c:v>
                </c:pt>
                <c:pt idx="1">
                  <c:v>0.27</c:v>
                </c:pt>
                <c:pt idx="2">
                  <c:v>0.153</c:v>
                </c:pt>
              </c:numCache>
            </c:numRef>
          </c:val>
        </c:ser>
        <c:ser>
          <c:idx val="1"/>
          <c:order val="1"/>
          <c:tx>
            <c:strRef>
              <c:f>label 1</c:f>
              <c:strCache>
                <c:ptCount val="1"/>
                <c:pt idx="0">
                  <c:v>Cannabis</c:v>
                </c:pt>
              </c:strCache>
            </c:strRef>
          </c:tx>
          <c:spPr>
            <a:solidFill>
              <a:srgbClr val="ef473e"/>
            </a:solidFill>
            <a:ln w="0">
              <a:noFill/>
            </a:ln>
          </c:spPr>
          <c:invertIfNegative val="0"/>
          <c:dLbls>
            <c:numFmt formatCode="0.0%" sourceLinked="0"/>
            <c:txPr>
              <a:bodyPr wrap="square"/>
              <a:lstStyle/>
              <a:p>
                <a:pPr>
                  <a:defRPr b="0" sz="1100" spc="-1" strike="noStrike">
                    <a:solidFill>
                      <a:srgbClr val="8b120c"/>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Chinese Gamblers</c:v>
                </c:pt>
                <c:pt idx="1">
                  <c:v>South Asian Gamblers</c:v>
                </c:pt>
                <c:pt idx="2">
                  <c:v>Indigenous Canadian Gamblers</c:v>
                </c:pt>
              </c:strCache>
            </c:strRef>
          </c:cat>
          <c:val>
            <c:numRef>
              <c:f>1</c:f>
              <c:numCache>
                <c:formatCode>General</c:formatCode>
                <c:ptCount val="3"/>
                <c:pt idx="0">
                  <c:v>0.044</c:v>
                </c:pt>
                <c:pt idx="1">
                  <c:v>0.164</c:v>
                </c:pt>
                <c:pt idx="2">
                  <c:v>0.169</c:v>
                </c:pt>
              </c:numCache>
            </c:numRef>
          </c:val>
        </c:ser>
        <c:gapWidth val="100"/>
        <c:overlap val="-24"/>
        <c:axId val="36827021"/>
        <c:axId val="4688072"/>
      </c:barChart>
      <c:catAx>
        <c:axId val="36827021"/>
        <c:scaling>
          <c:orientation val="minMax"/>
        </c:scaling>
        <c:delete val="0"/>
        <c:axPos val="b"/>
        <c:numFmt formatCode="General" sourceLinked="0"/>
        <c:majorTickMark val="none"/>
        <c:minorTickMark val="none"/>
        <c:tickLblPos val="nextTo"/>
        <c:spPr>
          <a:ln w="12600">
            <a:solidFill>
              <a:srgbClr val="dde2e7"/>
            </a:solidFill>
            <a:round/>
          </a:ln>
        </c:spPr>
        <c:txPr>
          <a:bodyPr/>
          <a:lstStyle/>
          <a:p>
            <a:pPr>
              <a:defRPr b="0" sz="1050" spc="-1" strike="noStrike">
                <a:solidFill>
                  <a:srgbClr val="6a8398"/>
                </a:solidFill>
                <a:latin typeface="Calibri"/>
              </a:defRPr>
            </a:pPr>
          </a:p>
        </c:txPr>
        <c:crossAx val="4688072"/>
        <c:crosses val="autoZero"/>
        <c:auto val="1"/>
        <c:lblAlgn val="ctr"/>
        <c:lblOffset val="100"/>
        <c:noMultiLvlLbl val="0"/>
      </c:catAx>
      <c:valAx>
        <c:axId val="4688072"/>
        <c:scaling>
          <c:orientation val="minMax"/>
        </c:scaling>
        <c:delete val="0"/>
        <c:axPos val="l"/>
        <c:majorGridlines>
          <c:spPr>
            <a:ln w="9360">
              <a:solidFill>
                <a:srgbClr val="dde2e7"/>
              </a:solidFill>
              <a:round/>
            </a:ln>
          </c:spPr>
        </c:majorGridlines>
        <c:numFmt formatCode="0.0%" sourceLinked="0"/>
        <c:majorTickMark val="none"/>
        <c:minorTickMark val="none"/>
        <c:tickLblPos val="nextTo"/>
        <c:spPr>
          <a:ln w="6480">
            <a:noFill/>
          </a:ln>
        </c:spPr>
        <c:txPr>
          <a:bodyPr/>
          <a:lstStyle/>
          <a:p>
            <a:pPr>
              <a:defRPr b="0" sz="900" spc="-1" strike="noStrike">
                <a:solidFill>
                  <a:srgbClr val="6a8398"/>
                </a:solidFill>
                <a:latin typeface="Calibri"/>
              </a:defRPr>
            </a:pPr>
          </a:p>
        </c:txPr>
        <c:crossAx val="36827021"/>
        <c:crosses val="autoZero"/>
        <c:crossBetween val="between"/>
      </c:valAx>
      <c:spPr>
        <a:noFill/>
        <a:ln w="0">
          <a:noFill/>
        </a:ln>
      </c:spPr>
    </c:plotArea>
    <c:legend>
      <c:legendPos val="b"/>
      <c:overlay val="0"/>
      <c:spPr>
        <a:noFill/>
        <a:ln w="0">
          <a:noFill/>
        </a:ln>
      </c:spPr>
      <c:txPr>
        <a:bodyPr/>
        <a:lstStyle/>
        <a:p>
          <a:pPr>
            <a:defRPr b="0" sz="1100" spc="-1" strike="noStrike">
              <a:solidFill>
                <a:srgbClr val="6a8398"/>
              </a:solidFill>
              <a:latin typeface="Calibri"/>
            </a:defRPr>
          </a:pPr>
        </a:p>
      </c:txPr>
    </c:legend>
    <c:plotVisOnly val="1"/>
    <c:dispBlanksAs val="gap"/>
  </c:chart>
  <c:spPr>
    <a:noFill/>
    <a:ln w="9360">
      <a:noFill/>
    </a:ln>
  </c:spPr>
</c:chartSpace>
</file>

<file path=ppt/charts/chart2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GB" sz="1400" spc="-1" strike="noStrike">
                <a:solidFill>
                  <a:srgbClr val="808080"/>
                </a:solidFill>
                <a:latin typeface="Calibri"/>
              </a:defRPr>
            </a:pPr>
            <a:r>
              <a:rPr b="0" lang="en-GB" sz="1400" spc="-1" strike="noStrike">
                <a:solidFill>
                  <a:srgbClr val="808080"/>
                </a:solidFill>
                <a:latin typeface="Calibri"/>
              </a:rPr>
              <a:t>Elevated Online Gambling Risk (PGSI) During COVID-19</a:t>
            </a:r>
          </a:p>
        </c:rich>
      </c:tx>
      <c:overlay val="0"/>
      <c:spPr>
        <a:noFill/>
        <a:ln w="0">
          <a:noFill/>
        </a:ln>
      </c:spPr>
    </c:title>
    <c:autoTitleDeleted val="0"/>
    <c:plotArea>
      <c:layout>
        <c:manualLayout>
          <c:layoutTarget val="inner"/>
          <c:xMode val="edge"/>
          <c:yMode val="edge"/>
          <c:x val="0.0845901639344262"/>
          <c:y val="0.142108878584922"/>
          <c:w val="0.888262295081967"/>
          <c:h val="0.684526876180663"/>
        </c:manualLayout>
      </c:layout>
      <c:lineChart>
        <c:grouping val="standard"/>
        <c:varyColors val="0"/>
        <c:ser>
          <c:idx val="0"/>
          <c:order val="0"/>
          <c:tx>
            <c:strRef>
              <c:f>label 0</c:f>
              <c:strCache>
                <c:ptCount val="1"/>
                <c:pt idx="0">
                  <c:v>Problem Gambling</c:v>
                </c:pt>
              </c:strCache>
            </c:strRef>
          </c:tx>
          <c:spPr>
            <a:solidFill>
              <a:srgbClr val="00b388"/>
            </a:solidFill>
            <a:ln cap="rnd" w="28440">
              <a:solidFill>
                <a:srgbClr val="00b388"/>
              </a:solidFill>
              <a:round/>
            </a:ln>
          </c:spPr>
          <c:marker>
            <c:symbol val="none"/>
          </c:marker>
          <c:dPt>
            <c:idx val="0"/>
            <c:marker>
              <c:symbol val="none"/>
            </c:marker>
          </c:dPt>
          <c:dPt>
            <c:idx val="1"/>
            <c:marker>
              <c:symbol val="none"/>
            </c:marker>
          </c:dPt>
          <c:dLbls>
            <c:numFmt formatCode="0.0%" sourceLinked="0"/>
            <c:dLbl>
              <c:idx val="0"/>
              <c:layout>
                <c:manualLayout>
                  <c:x val="-0.0767042673898682"/>
                  <c:y val="-0.0112800386541167"/>
                </c:manualLayout>
              </c:layout>
              <c:numFmt formatCode="0.0%" sourceLinked="0"/>
              <c:txPr>
                <a:bodyPr wrap="square"/>
                <a:lstStyle/>
                <a:p>
                  <a:pPr>
                    <a:defRPr b="0" sz="1200" spc="-1" strike="noStrike">
                      <a:solidFill>
                        <a:srgbClr val="5a6f81"/>
                      </a:solidFill>
                      <a:latin typeface="Calibri"/>
                    </a:defRPr>
                  </a:pPr>
                </a:p>
              </c:txPr>
              <c:dLblPos val="r"/>
              <c:showLegendKey val="0"/>
              <c:showVal val="1"/>
              <c:showCatName val="0"/>
              <c:showSerName val="0"/>
              <c:showPercent val="0"/>
              <c:separator>; </c:separator>
            </c:dLbl>
            <c:dLbl>
              <c:idx val="1"/>
              <c:layout>
                <c:manualLayout>
                  <c:x val="-0.0451201572881578"/>
                  <c:y val="0.0639202190399947"/>
                </c:manualLayout>
              </c:layout>
              <c:numFmt formatCode="0.0%" sourceLinked="0"/>
              <c:txPr>
                <a:bodyPr wrap="square"/>
                <a:lstStyle/>
                <a:p>
                  <a:pPr>
                    <a:defRPr b="0" sz="1200" spc="-1" strike="noStrike">
                      <a:solidFill>
                        <a:srgbClr val="5a6f81"/>
                      </a:solidFill>
                      <a:latin typeface="Calibri"/>
                    </a:defRPr>
                  </a:pPr>
                </a:p>
              </c:txPr>
              <c:dLblPos val="r"/>
              <c:showLegendKey val="0"/>
              <c:showVal val="1"/>
              <c:showCatName val="0"/>
              <c:showSerName val="0"/>
              <c:showPercent val="0"/>
              <c:separator>; </c:separator>
            </c:dLbl>
            <c:txPr>
              <a:bodyPr wrap="square"/>
              <a:lstStyle/>
              <a:p>
                <a:pPr>
                  <a:defRPr b="0" sz="1200" spc="-1" strike="noStrike">
                    <a:solidFill>
                      <a:srgbClr val="5a6f81"/>
                    </a:solidFill>
                    <a:latin typeface="Calibri"/>
                  </a:defRPr>
                </a:pPr>
              </a:p>
            </c:txPr>
            <c:dLblPos val="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April</c:v>
                </c:pt>
                <c:pt idx="1">
                  <c:v>August</c:v>
                </c:pt>
                <c:pt idx="2">
                  <c:v>December</c:v>
                </c:pt>
              </c:strCache>
            </c:strRef>
          </c:cat>
          <c:val>
            <c:numRef>
              <c:f>0</c:f>
              <c:numCache>
                <c:formatCode>General</c:formatCode>
                <c:ptCount val="3"/>
                <c:pt idx="0">
                  <c:v>0.0634</c:v>
                </c:pt>
                <c:pt idx="1">
                  <c:v>0.0634</c:v>
                </c:pt>
                <c:pt idx="2">
                  <c:v>0.0634</c:v>
                </c:pt>
              </c:numCache>
            </c:numRef>
          </c:val>
          <c:smooth val="0"/>
        </c:ser>
        <c:ser>
          <c:idx val="1"/>
          <c:order val="1"/>
          <c:tx>
            <c:strRef>
              <c:f>label 1</c:f>
              <c:strCache>
                <c:ptCount val="1"/>
                <c:pt idx="0">
                  <c:v>Moderate Risk Gambling</c:v>
                </c:pt>
              </c:strCache>
            </c:strRef>
          </c:tx>
          <c:spPr>
            <a:solidFill>
              <a:srgbClr val="323e48"/>
            </a:solidFill>
            <a:ln cap="rnd" w="28440">
              <a:solidFill>
                <a:srgbClr val="323e48"/>
              </a:solidFill>
              <a:round/>
            </a:ln>
          </c:spPr>
          <c:marker>
            <c:symbol val="none"/>
          </c:marker>
          <c:dPt>
            <c:idx val="0"/>
            <c:marker>
              <c:symbol val="none"/>
            </c:marker>
          </c:dPt>
          <c:dPt>
            <c:idx val="1"/>
            <c:marker>
              <c:symbol val="none"/>
            </c:marker>
          </c:dPt>
          <c:dLbls>
            <c:numFmt formatCode="0.0%" sourceLinked="0"/>
            <c:dLbl>
              <c:idx val="0"/>
              <c:layout>
                <c:manualLayout>
                  <c:x val="-0.0473761651525656"/>
                  <c:y val="0.0300801030776446"/>
                </c:manualLayout>
              </c:layout>
              <c:numFmt formatCode="0.0%" sourceLinked="0"/>
              <c:txPr>
                <a:bodyPr wrap="square"/>
                <a:lstStyle/>
                <a:p>
                  <a:pPr>
                    <a:defRPr b="0" sz="1200" spc="-1" strike="noStrike">
                      <a:solidFill>
                        <a:srgbClr val="5a6f81"/>
                      </a:solidFill>
                      <a:latin typeface="Calibri"/>
                    </a:defRPr>
                  </a:pPr>
                </a:p>
              </c:txPr>
              <c:dLblPos val="r"/>
              <c:showLegendKey val="0"/>
              <c:showVal val="1"/>
              <c:showCatName val="0"/>
              <c:showSerName val="0"/>
              <c:showPercent val="0"/>
              <c:separator>; </c:separator>
            </c:dLbl>
            <c:dLbl>
              <c:idx val="1"/>
              <c:layout>
                <c:manualLayout>
                  <c:x val="0.0293281022373025"/>
                  <c:y val="-0.0676802319247003"/>
                </c:manualLayout>
              </c:layout>
              <c:numFmt formatCode="0.0%" sourceLinked="0"/>
              <c:txPr>
                <a:bodyPr wrap="square"/>
                <a:lstStyle/>
                <a:p>
                  <a:pPr>
                    <a:defRPr b="0" sz="1200" spc="-1" strike="noStrike">
                      <a:solidFill>
                        <a:srgbClr val="5a6f81"/>
                      </a:solidFill>
                      <a:latin typeface="Calibri"/>
                    </a:defRPr>
                  </a:pPr>
                </a:p>
              </c:txPr>
              <c:dLblPos val="r"/>
              <c:showLegendKey val="0"/>
              <c:showVal val="1"/>
              <c:showCatName val="0"/>
              <c:showSerName val="0"/>
              <c:showPercent val="0"/>
              <c:separator>; </c:separator>
            </c:dLbl>
            <c:txPr>
              <a:bodyPr wrap="square"/>
              <a:lstStyle/>
              <a:p>
                <a:pPr>
                  <a:defRPr b="0" sz="1200" spc="-1" strike="noStrike">
                    <a:solidFill>
                      <a:srgbClr val="5a6f81"/>
                    </a:solidFill>
                    <a:latin typeface="Calibri"/>
                  </a:defRPr>
                </a:pPr>
              </a:p>
            </c:txPr>
            <c:dLblPos val="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April</c:v>
                </c:pt>
                <c:pt idx="1">
                  <c:v>August</c:v>
                </c:pt>
                <c:pt idx="2">
                  <c:v>December</c:v>
                </c:pt>
              </c:strCache>
            </c:strRef>
          </c:cat>
          <c:val>
            <c:numRef>
              <c:f>1</c:f>
              <c:numCache>
                <c:formatCode>General</c:formatCode>
                <c:ptCount val="3"/>
                <c:pt idx="0">
                  <c:v>0.0568</c:v>
                </c:pt>
                <c:pt idx="1">
                  <c:v>0.0651</c:v>
                </c:pt>
                <c:pt idx="2">
                  <c:v>0.0451</c:v>
                </c:pt>
              </c:numCache>
            </c:numRef>
          </c:val>
          <c:smooth val="0"/>
        </c:ser>
        <c:hiLowLines>
          <c:spPr>
            <a:ln w="0">
              <a:noFill/>
            </a:ln>
          </c:spPr>
        </c:hiLowLines>
        <c:marker val="0"/>
        <c:axId val="49920425"/>
        <c:axId val="38727511"/>
      </c:lineChart>
      <c:catAx>
        <c:axId val="49920425"/>
        <c:scaling>
          <c:orientation val="minMax"/>
        </c:scaling>
        <c:delete val="0"/>
        <c:axPos val="b"/>
        <c:numFmt formatCode="General" sourceLinked="0"/>
        <c:majorTickMark val="none"/>
        <c:minorTickMark val="none"/>
        <c:tickLblPos val="nextTo"/>
        <c:spPr>
          <a:ln w="9360">
            <a:solidFill>
              <a:srgbClr val="dde2e7"/>
            </a:solidFill>
            <a:round/>
          </a:ln>
        </c:spPr>
        <c:txPr>
          <a:bodyPr/>
          <a:lstStyle/>
          <a:p>
            <a:pPr>
              <a:defRPr b="0" sz="1400" spc="-1" strike="noStrike">
                <a:solidFill>
                  <a:srgbClr val="6a8398"/>
                </a:solidFill>
                <a:latin typeface="Calibri"/>
              </a:defRPr>
            </a:pPr>
          </a:p>
        </c:txPr>
        <c:crossAx val="38727511"/>
        <c:crosses val="autoZero"/>
        <c:auto val="1"/>
        <c:lblAlgn val="ctr"/>
        <c:lblOffset val="100"/>
        <c:noMultiLvlLbl val="0"/>
      </c:catAx>
      <c:valAx>
        <c:axId val="38727511"/>
        <c:scaling>
          <c:orientation val="minMax"/>
        </c:scaling>
        <c:delete val="0"/>
        <c:axPos val="l"/>
        <c:majorGridlines>
          <c:spPr>
            <a:ln w="9360">
              <a:solidFill>
                <a:srgbClr val="dde2e7"/>
              </a:solidFill>
              <a:round/>
            </a:ln>
          </c:spPr>
        </c:majorGridlines>
        <c:numFmt formatCode="0.0%" sourceLinked="0"/>
        <c:majorTickMark val="none"/>
        <c:minorTickMark val="none"/>
        <c:tickLblPos val="nextTo"/>
        <c:spPr>
          <a:ln w="6480">
            <a:noFill/>
          </a:ln>
        </c:spPr>
        <c:txPr>
          <a:bodyPr/>
          <a:lstStyle/>
          <a:p>
            <a:pPr>
              <a:defRPr b="0" sz="1100" spc="-1" strike="noStrike">
                <a:solidFill>
                  <a:srgbClr val="6a8398"/>
                </a:solidFill>
                <a:latin typeface="Calibri"/>
              </a:defRPr>
            </a:pPr>
          </a:p>
        </c:txPr>
        <c:crossAx val="49920425"/>
        <c:crosses val="autoZero"/>
        <c:crossBetween val="between"/>
        <c:majorUnit val="0.02"/>
      </c:valAx>
      <c:spPr>
        <a:noFill/>
        <a:ln w="0">
          <a:noFill/>
        </a:ln>
      </c:spPr>
    </c:plotArea>
    <c:legend>
      <c:legendPos val="b"/>
      <c:layout>
        <c:manualLayout>
          <c:xMode val="edge"/>
          <c:yMode val="edge"/>
          <c:x val="0.130426229508197"/>
          <c:y val="0.92744289884939"/>
          <c:w val="0.734015345268542"/>
          <c:h val="0.0724774581365393"/>
        </c:manualLayout>
      </c:layout>
      <c:overlay val="0"/>
      <c:spPr>
        <a:noFill/>
        <a:ln w="0">
          <a:noFill/>
        </a:ln>
      </c:spPr>
      <c:txPr>
        <a:bodyPr/>
        <a:lstStyle/>
        <a:p>
          <a:pPr>
            <a:defRPr b="0" sz="1400" spc="-1" strike="noStrike">
              <a:solidFill>
                <a:srgbClr val="6a8398"/>
              </a:solidFill>
              <a:latin typeface="Calibri"/>
            </a:defRPr>
          </a:pPr>
        </a:p>
      </c:txPr>
    </c:legend>
    <c:plotVisOnly val="1"/>
    <c:dispBlanksAs val="gap"/>
  </c:chart>
  <c:spPr>
    <a:noFill/>
    <a:ln w="9360">
      <a:noFill/>
    </a:ln>
  </c:spPr>
</c:chartSpace>
</file>

<file path=ppt/charts/chart2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GB" sz="1400" spc="-1" strike="noStrike">
                <a:solidFill>
                  <a:srgbClr val="ffffff"/>
                </a:solidFill>
                <a:latin typeface="Calibri"/>
              </a:defRPr>
            </a:pPr>
            <a:r>
              <a:rPr b="0" lang="en-GB" sz="1400" spc="-1" strike="noStrike">
                <a:solidFill>
                  <a:srgbClr val="ffffff"/>
                </a:solidFill>
                <a:latin typeface="Calibri"/>
              </a:rPr>
              <a:t>PGSI Gambling Risk: April to December 2020 (cross-sectional)</a:t>
            </a:r>
          </a:p>
        </c:rich>
      </c:tx>
      <c:overlay val="0"/>
      <c:spPr>
        <a:noFill/>
        <a:ln w="0">
          <a:noFill/>
        </a:ln>
      </c:spPr>
    </c:title>
    <c:autoTitleDeleted val="0"/>
    <c:plotArea>
      <c:barChart>
        <c:barDir val="col"/>
        <c:grouping val="clustered"/>
        <c:varyColors val="0"/>
        <c:ser>
          <c:idx val="0"/>
          <c:order val="0"/>
          <c:tx>
            <c:strRef>
              <c:f>label 0</c:f>
              <c:strCache>
                <c:ptCount val="1"/>
                <c:pt idx="0">
                  <c:v>Wave 1</c:v>
                </c:pt>
              </c:strCache>
            </c:strRef>
          </c:tx>
          <c:spPr>
            <a:solidFill>
              <a:srgbClr val="808080"/>
            </a:solidFill>
            <a:ln w="0">
              <a:noFill/>
            </a:ln>
          </c:spPr>
          <c:invertIfNegative val="0"/>
          <c:dPt>
            <c:idx val="2"/>
            <c:invertIfNegative val="0"/>
            <c:spPr>
              <a:solidFill>
                <a:srgbClr val="808080"/>
              </a:solidFill>
              <a:ln w="0">
                <a:noFill/>
              </a:ln>
            </c:spPr>
          </c:dPt>
          <c:dPt>
            <c:idx val="3"/>
            <c:invertIfNegative val="0"/>
            <c:spPr>
              <a:solidFill>
                <a:srgbClr val="808080"/>
              </a:solidFill>
              <a:ln w="0">
                <a:noFill/>
              </a:ln>
            </c:spPr>
          </c:dPt>
          <c:dLbls>
            <c:dLbl>
              <c:idx val="2"/>
              <c:layout>
                <c:manualLayout>
                  <c:x val="-0.0228158577037833"/>
                  <c:y val="-0.0285306704707561"/>
                </c:manualLayout>
              </c:layout>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dLbl>
            <c:dLbl>
              <c:idx val="3"/>
              <c:layout>
                <c:manualLayout>
                  <c:x val="-0.0228158577037833"/>
                  <c:y val="-0.0285306704707561"/>
                </c:manualLayout>
              </c:layout>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dLbl>
            <c:txPr>
              <a:bodyPr wrap="square"/>
              <a:lstStyle/>
              <a:p>
                <a:pPr>
                  <a:defRPr b="0" sz="900" spc="-1" strike="noStrike">
                    <a:solidFill>
                      <a:srgbClr val="5a6f81"/>
                    </a:solidFill>
                    <a:latin typeface="Calibri"/>
                  </a:defRPr>
                </a:pPr>
              </a:p>
            </c:txPr>
            <c:dLblPos val="outEnd"/>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4"/>
                <c:pt idx="0">
                  <c:v>Non-problem gambler</c:v>
                </c:pt>
                <c:pt idx="1">
                  <c:v>Low risk gambler</c:v>
                </c:pt>
                <c:pt idx="2">
                  <c:v>Moderate risk gambler</c:v>
                </c:pt>
                <c:pt idx="3">
                  <c:v>High risk gambler </c:v>
                </c:pt>
              </c:strCache>
            </c:strRef>
          </c:cat>
          <c:val>
            <c:numRef>
              <c:f>0</c:f>
              <c:numCache>
                <c:formatCode>General</c:formatCode>
                <c:ptCount val="4"/>
                <c:pt idx="0">
                  <c:v>0.717</c:v>
                </c:pt>
                <c:pt idx="1">
                  <c:v>0.142</c:v>
                </c:pt>
                <c:pt idx="2">
                  <c:v>0.065</c:v>
                </c:pt>
                <c:pt idx="3">
                  <c:v>0.076</c:v>
                </c:pt>
              </c:numCache>
            </c:numRef>
          </c:val>
        </c:ser>
        <c:ser>
          <c:idx val="1"/>
          <c:order val="1"/>
          <c:tx>
            <c:strRef>
              <c:f>label 1</c:f>
              <c:strCache>
                <c:ptCount val="1"/>
                <c:pt idx="0">
                  <c:v>Wave 2</c:v>
                </c:pt>
              </c:strCache>
            </c:strRef>
          </c:tx>
          <c:spPr>
            <a:solidFill>
              <a:srgbClr val="323e48"/>
            </a:solidFill>
            <a:ln w="0">
              <a:noFill/>
            </a:ln>
          </c:spPr>
          <c:invertIfNegative val="0"/>
          <c:dPt>
            <c:idx val="2"/>
            <c:invertIfNegative val="0"/>
            <c:spPr>
              <a:solidFill>
                <a:srgbClr val="323e48"/>
              </a:solidFill>
              <a:ln w="0">
                <a:noFill/>
              </a:ln>
            </c:spPr>
          </c:dPt>
          <c:dPt>
            <c:idx val="3"/>
            <c:invertIfNegative val="0"/>
            <c:spPr>
              <a:solidFill>
                <a:srgbClr val="323e48"/>
              </a:solidFill>
              <a:ln w="0">
                <a:noFill/>
              </a:ln>
            </c:spPr>
          </c:dPt>
          <c:dLbls>
            <c:dLbl>
              <c:idx val="2"/>
              <c:layout>
                <c:manualLayout>
                  <c:x val="0"/>
                  <c:y val="-0.0313837375178318"/>
                </c:manualLayout>
              </c:layout>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dLbl>
            <c:dLbl>
              <c:idx val="3"/>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dLbl>
            <c:txPr>
              <a:bodyPr wrap="square"/>
              <a:lstStyle/>
              <a:p>
                <a:pPr>
                  <a:defRPr b="0" sz="900" spc="-1" strike="noStrike">
                    <a:solidFill>
                      <a:srgbClr val="5a6f81"/>
                    </a:solidFill>
                    <a:latin typeface="Calibri"/>
                  </a:defRPr>
                </a:pPr>
              </a:p>
            </c:txPr>
            <c:dLblPos val="outEnd"/>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4"/>
                <c:pt idx="0">
                  <c:v>Non-problem gambler</c:v>
                </c:pt>
                <c:pt idx="1">
                  <c:v>Low risk gambler</c:v>
                </c:pt>
                <c:pt idx="2">
                  <c:v>Moderate risk gambler</c:v>
                </c:pt>
                <c:pt idx="3">
                  <c:v>High risk gambler </c:v>
                </c:pt>
              </c:strCache>
            </c:strRef>
          </c:cat>
          <c:val>
            <c:numRef>
              <c:f>1</c:f>
              <c:numCache>
                <c:formatCode>General</c:formatCode>
                <c:ptCount val="4"/>
                <c:pt idx="0">
                  <c:v>0.691</c:v>
                </c:pt>
                <c:pt idx="1">
                  <c:v>0.145</c:v>
                </c:pt>
                <c:pt idx="2">
                  <c:v>0.078</c:v>
                </c:pt>
                <c:pt idx="3">
                  <c:v>0.086</c:v>
                </c:pt>
              </c:numCache>
            </c:numRef>
          </c:val>
        </c:ser>
        <c:ser>
          <c:idx val="2"/>
          <c:order val="2"/>
          <c:tx>
            <c:strRef>
              <c:f>label 2</c:f>
              <c:strCache>
                <c:ptCount val="1"/>
                <c:pt idx="0">
                  <c:v>Wave 3</c:v>
                </c:pt>
              </c:strCache>
            </c:strRef>
          </c:tx>
          <c:spPr>
            <a:solidFill>
              <a:srgbClr val="ef473e"/>
            </a:solidFill>
            <a:ln w="0">
              <a:noFill/>
            </a:ln>
          </c:spPr>
          <c:invertIfNegative val="0"/>
          <c:dPt>
            <c:idx val="2"/>
            <c:invertIfNegative val="0"/>
            <c:spPr>
              <a:solidFill>
                <a:srgbClr val="ef473e"/>
              </a:solidFill>
              <a:ln w="0">
                <a:noFill/>
              </a:ln>
            </c:spPr>
          </c:dPt>
          <c:dPt>
            <c:idx val="3"/>
            <c:invertIfNegative val="0"/>
            <c:spPr>
              <a:solidFill>
                <a:srgbClr val="ef473e"/>
              </a:solidFill>
              <a:ln w="0">
                <a:noFill/>
              </a:ln>
            </c:spPr>
          </c:dPt>
          <c:dLbls>
            <c:dLbl>
              <c:idx val="2"/>
              <c:layout>
                <c:manualLayout>
                  <c:x val="0.01368951462227"/>
                  <c:y val="-0.0370898716119829"/>
                </c:manualLayout>
              </c:layout>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dLbl>
            <c:dLbl>
              <c:idx val="3"/>
              <c:layout>
                <c:manualLayout>
                  <c:x val="0.01368951462227"/>
                  <c:y val="-0.0370898716119829"/>
                </c:manualLayout>
              </c:layout>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dLbl>
            <c:txPr>
              <a:bodyPr wrap="square"/>
              <a:lstStyle/>
              <a:p>
                <a:pPr>
                  <a:defRPr b="0" sz="900" spc="-1" strike="noStrike">
                    <a:solidFill>
                      <a:srgbClr val="5a6f81"/>
                    </a:solidFill>
                    <a:latin typeface="Calibri"/>
                  </a:defRPr>
                </a:pPr>
              </a:p>
            </c:txPr>
            <c:dLblPos val="outEnd"/>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4"/>
                <c:pt idx="0">
                  <c:v>Non-problem gambler</c:v>
                </c:pt>
                <c:pt idx="1">
                  <c:v>Low risk gambler</c:v>
                </c:pt>
                <c:pt idx="2">
                  <c:v>Moderate risk gambler</c:v>
                </c:pt>
                <c:pt idx="3">
                  <c:v>High risk gambler </c:v>
                </c:pt>
              </c:strCache>
            </c:strRef>
          </c:cat>
          <c:val>
            <c:numRef>
              <c:f>2</c:f>
              <c:numCache>
                <c:formatCode>General</c:formatCode>
                <c:ptCount val="4"/>
                <c:pt idx="0">
                  <c:v>0.735</c:v>
                </c:pt>
                <c:pt idx="1">
                  <c:v>0.122</c:v>
                </c:pt>
                <c:pt idx="2">
                  <c:v>0.049</c:v>
                </c:pt>
                <c:pt idx="3">
                  <c:v>0.095</c:v>
                </c:pt>
              </c:numCache>
            </c:numRef>
          </c:val>
        </c:ser>
        <c:gapWidth val="219"/>
        <c:overlap val="-27"/>
        <c:axId val="49824630"/>
        <c:axId val="45371260"/>
      </c:barChart>
      <c:catAx>
        <c:axId val="49824630"/>
        <c:scaling>
          <c:orientation val="minMax"/>
        </c:scaling>
        <c:delete val="0"/>
        <c:axPos val="b"/>
        <c:numFmt formatCode="General" sourceLinked="0"/>
        <c:majorTickMark val="none"/>
        <c:minorTickMark val="none"/>
        <c:tickLblPos val="nextTo"/>
        <c:spPr>
          <a:ln w="9360">
            <a:solidFill>
              <a:srgbClr val="dde2e7"/>
            </a:solidFill>
            <a:round/>
          </a:ln>
        </c:spPr>
        <c:txPr>
          <a:bodyPr/>
          <a:lstStyle/>
          <a:p>
            <a:pPr>
              <a:defRPr b="0" sz="1100" spc="-1" strike="noStrike">
                <a:solidFill>
                  <a:srgbClr val="6a8398"/>
                </a:solidFill>
                <a:latin typeface="Calibri"/>
              </a:defRPr>
            </a:pPr>
          </a:p>
        </c:txPr>
        <c:crossAx val="45371260"/>
        <c:crosses val="autoZero"/>
        <c:auto val="1"/>
        <c:lblAlgn val="ctr"/>
        <c:lblOffset val="100"/>
        <c:noMultiLvlLbl val="0"/>
      </c:catAx>
      <c:valAx>
        <c:axId val="45371260"/>
        <c:scaling>
          <c:orientation val="minMax"/>
        </c:scaling>
        <c:delete val="0"/>
        <c:axPos val="l"/>
        <c:majorGridlines>
          <c:spPr>
            <a:ln w="9360">
              <a:solidFill>
                <a:srgbClr val="dde2e7"/>
              </a:solidFill>
              <a:round/>
            </a:ln>
          </c:spPr>
        </c:majorGridlines>
        <c:numFmt formatCode="0.0%" sourceLinked="0"/>
        <c:majorTickMark val="none"/>
        <c:minorTickMark val="none"/>
        <c:tickLblPos val="nextTo"/>
        <c:spPr>
          <a:ln w="6480">
            <a:noFill/>
          </a:ln>
        </c:spPr>
        <c:txPr>
          <a:bodyPr/>
          <a:lstStyle/>
          <a:p>
            <a:pPr>
              <a:defRPr b="0" sz="900" spc="-1" strike="noStrike">
                <a:solidFill>
                  <a:srgbClr val="6a8398"/>
                </a:solidFill>
                <a:latin typeface="Calibri"/>
              </a:defRPr>
            </a:pPr>
          </a:p>
        </c:txPr>
        <c:crossAx val="49824630"/>
        <c:crosses val="autoZero"/>
        <c:crossBetween val="between"/>
      </c:valAx>
      <c:spPr>
        <a:noFill/>
        <a:ln w="0">
          <a:noFill/>
        </a:ln>
      </c:spPr>
    </c:plotArea>
    <c:legend>
      <c:legendPos val="b"/>
      <c:overlay val="0"/>
      <c:spPr>
        <a:noFill/>
        <a:ln w="0">
          <a:noFill/>
        </a:ln>
      </c:spPr>
      <c:txPr>
        <a:bodyPr/>
        <a:lstStyle/>
        <a:p>
          <a:pPr>
            <a:defRPr b="0" sz="1100" spc="-1" strike="noStrike">
              <a:solidFill>
                <a:srgbClr val="6a8398"/>
              </a:solidFill>
              <a:latin typeface="Calibri"/>
            </a:defRPr>
          </a:pPr>
        </a:p>
      </c:txPr>
    </c:legend>
    <c:plotVisOnly val="1"/>
    <c:dispBlanksAs val="gap"/>
  </c:chart>
  <c:spPr>
    <a:noFill/>
    <a:ln w="9360">
      <a:noFill/>
    </a:ln>
  </c:spPr>
</c:chartSpace>
</file>

<file path=ppt/charts/chart23.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CA" sz="1400" spc="-1" strike="noStrike">
                <a:solidFill>
                  <a:srgbClr val="6a8398"/>
                </a:solidFill>
                <a:latin typeface="Calibri"/>
              </a:defRPr>
            </a:pPr>
            <a:r>
              <a:rPr b="0" lang="en-CA" sz="1400" spc="-1" strike="noStrike">
                <a:solidFill>
                  <a:srgbClr val="6a8398"/>
                </a:solidFill>
                <a:latin typeface="Calibri"/>
              </a:rPr>
              <a:t>Ontario’s Top Reported Items on the Short Gambling Harms Screen (SGHS) </a:t>
            </a:r>
          </a:p>
        </c:rich>
      </c:tx>
      <c:overlay val="0"/>
      <c:spPr>
        <a:noFill/>
        <a:ln w="0">
          <a:noFill/>
        </a:ln>
      </c:spPr>
    </c:title>
    <c:autoTitleDeleted val="0"/>
    <c:plotArea>
      <c:barChart>
        <c:barDir val="bar"/>
        <c:grouping val="clustered"/>
        <c:varyColors val="0"/>
        <c:ser>
          <c:idx val="0"/>
          <c:order val="0"/>
          <c:tx>
            <c:strRef>
              <c:f>label 0</c:f>
              <c:strCache>
                <c:ptCount val="1"/>
                <c:pt idx="0">
                  <c:v>Series1</c:v>
                </c:pt>
              </c:strCache>
            </c:strRef>
          </c:tx>
          <c:spPr>
            <a:solidFill>
              <a:srgbClr val="ef473e"/>
            </a:solidFill>
            <a:ln w="0">
              <a:noFill/>
            </a:ln>
          </c:spPr>
          <c:invertIfNegative val="0"/>
          <c:dLbls>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4"/>
                <c:pt idx="0">
                  <c:v>Had regrets and felt sorry about online gambling</c:v>
                </c:pt>
                <c:pt idx="1">
                  <c:v>Reduction of savings</c:v>
                </c:pt>
                <c:pt idx="2">
                  <c:v>Reduction of available spending money</c:v>
                </c:pt>
                <c:pt idx="3">
                  <c:v>Less spending on recreation</c:v>
                </c:pt>
              </c:strCache>
            </c:strRef>
          </c:cat>
          <c:val>
            <c:numRef>
              <c:f>0</c:f>
              <c:numCache>
                <c:formatCode>General</c:formatCode>
                <c:ptCount val="4"/>
                <c:pt idx="0">
                  <c:v>0.15</c:v>
                </c:pt>
                <c:pt idx="1">
                  <c:v>0.16</c:v>
                </c:pt>
                <c:pt idx="2">
                  <c:v>0.175</c:v>
                </c:pt>
                <c:pt idx="3">
                  <c:v>0.196</c:v>
                </c:pt>
              </c:numCache>
            </c:numRef>
          </c:val>
        </c:ser>
        <c:gapWidth val="182"/>
        <c:overlap val="0"/>
        <c:axId val="81947401"/>
        <c:axId val="71787132"/>
      </c:barChart>
      <c:catAx>
        <c:axId val="81947401"/>
        <c:scaling>
          <c:orientation val="minMax"/>
        </c:scaling>
        <c:delete val="0"/>
        <c:axPos val="b"/>
        <c:numFmt formatCode="General" sourceLinked="0"/>
        <c:majorTickMark val="none"/>
        <c:minorTickMark val="none"/>
        <c:tickLblPos val="nextTo"/>
        <c:spPr>
          <a:ln w="9360">
            <a:solidFill>
              <a:srgbClr val="dde2e7"/>
            </a:solidFill>
            <a:round/>
          </a:ln>
        </c:spPr>
        <c:txPr>
          <a:bodyPr/>
          <a:lstStyle/>
          <a:p>
            <a:pPr>
              <a:defRPr b="0" sz="1050" spc="-1" strike="noStrike">
                <a:solidFill>
                  <a:srgbClr val="6a8398"/>
                </a:solidFill>
                <a:latin typeface="Calibri"/>
              </a:defRPr>
            </a:pPr>
          </a:p>
        </c:txPr>
        <c:crossAx val="71787132"/>
        <c:crosses val="autoZero"/>
        <c:auto val="1"/>
        <c:lblAlgn val="ctr"/>
        <c:lblOffset val="100"/>
        <c:noMultiLvlLbl val="0"/>
      </c:catAx>
      <c:valAx>
        <c:axId val="71787132"/>
        <c:scaling>
          <c:orientation val="minMax"/>
        </c:scaling>
        <c:delete val="0"/>
        <c:axPos val="l"/>
        <c:majorGridlines>
          <c:spPr>
            <a:ln w="9360">
              <a:solidFill>
                <a:srgbClr val="dde2e7"/>
              </a:solidFill>
              <a:round/>
            </a:ln>
          </c:spPr>
        </c:majorGridlines>
        <c:numFmt formatCode="0.0%" sourceLinked="0"/>
        <c:majorTickMark val="none"/>
        <c:minorTickMark val="none"/>
        <c:tickLblPos val="nextTo"/>
        <c:spPr>
          <a:ln w="6480">
            <a:noFill/>
          </a:ln>
        </c:spPr>
        <c:txPr>
          <a:bodyPr/>
          <a:lstStyle/>
          <a:p>
            <a:pPr>
              <a:defRPr b="0" sz="900" spc="-1" strike="noStrike">
                <a:solidFill>
                  <a:srgbClr val="6a8398"/>
                </a:solidFill>
                <a:latin typeface="Calibri"/>
              </a:defRPr>
            </a:pPr>
          </a:p>
        </c:txPr>
        <c:crossAx val="81947401"/>
        <c:crosses val="autoZero"/>
        <c:crossBetween val="between"/>
      </c:valAx>
      <c:spPr>
        <a:noFill/>
        <a:ln w="0">
          <a:noFill/>
        </a:ln>
      </c:spPr>
    </c:plotArea>
    <c:plotVisOnly val="1"/>
    <c:dispBlanksAs val="gap"/>
  </c:chart>
  <c:spPr>
    <a:noFill/>
    <a:ln w="9360">
      <a:noFill/>
    </a:ln>
  </c:spPr>
</c:chartSpace>
</file>

<file path=ppt/charts/chart24.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barChart>
        <c:barDir val="col"/>
        <c:grouping val="clustered"/>
        <c:varyColors val="0"/>
        <c:ser>
          <c:idx val="0"/>
          <c:order val="0"/>
          <c:tx>
            <c:strRef>
              <c:f>label 0</c:f>
              <c:strCache>
                <c:ptCount val="1"/>
                <c:pt idx="0">
                  <c:v>Chinese Gamblers</c:v>
                </c:pt>
              </c:strCache>
            </c:strRef>
          </c:tx>
          <c:spPr>
            <a:solidFill>
              <a:srgbClr val="42525f"/>
            </a:solidFill>
            <a:ln w="0">
              <a:noFill/>
            </a:ln>
          </c:spPr>
          <c:invertIfNegative val="0"/>
          <c:dPt>
            <c:idx val="3"/>
            <c:invertIfNegative val="0"/>
            <c:spPr>
              <a:solidFill>
                <a:srgbClr val="42525f"/>
              </a:solidFill>
              <a:ln w="0">
                <a:noFill/>
              </a:ln>
            </c:spPr>
          </c:dPt>
          <c:dLbls>
            <c:dLbl>
              <c:idx val="3"/>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dLbl>
            <c:txPr>
              <a:bodyPr wrap="square"/>
              <a:lstStyle/>
              <a:p>
                <a:pPr>
                  <a:defRPr b="0" sz="900" spc="-1" strike="noStrike">
                    <a:solidFill>
                      <a:srgbClr val="5a6f81"/>
                    </a:solidFill>
                    <a:latin typeface="Calibri"/>
                  </a:defRPr>
                </a:pPr>
              </a:p>
            </c:txPr>
            <c:dLblPos val="outEnd"/>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4"/>
                <c:pt idx="0">
                  <c:v>Non-Problem Gambler</c:v>
                </c:pt>
                <c:pt idx="1">
                  <c:v>Low Risk Gambler</c:v>
                </c:pt>
                <c:pt idx="2">
                  <c:v>Moderate Risk Gambler</c:v>
                </c:pt>
                <c:pt idx="3">
                  <c:v>High Risk Problem Gambler</c:v>
                </c:pt>
              </c:strCache>
            </c:strRef>
          </c:cat>
          <c:val>
            <c:numRef>
              <c:f>0</c:f>
              <c:numCache>
                <c:formatCode>General</c:formatCode>
                <c:ptCount val="4"/>
                <c:pt idx="0">
                  <c:v>0.484</c:v>
                </c:pt>
                <c:pt idx="1">
                  <c:v>0.207</c:v>
                </c:pt>
                <c:pt idx="2">
                  <c:v>0.123</c:v>
                </c:pt>
                <c:pt idx="3">
                  <c:v>0.186</c:v>
                </c:pt>
              </c:numCache>
            </c:numRef>
          </c:val>
        </c:ser>
        <c:ser>
          <c:idx val="1"/>
          <c:order val="1"/>
          <c:tx>
            <c:strRef>
              <c:f>label 1</c:f>
              <c:strCache>
                <c:ptCount val="1"/>
                <c:pt idx="0">
                  <c:v>South Asian Gamblers</c:v>
                </c:pt>
              </c:strCache>
            </c:strRef>
          </c:tx>
          <c:spPr>
            <a:gradFill>
              <a:gsLst>
                <a:gs pos="0">
                  <a:srgbClr val="565c63"/>
                </a:gs>
                <a:gs pos="100000">
                  <a:srgbClr val="303d48"/>
                </a:gs>
              </a:gsLst>
              <a:lin ang="5400000"/>
            </a:gradFill>
            <a:ln w="0">
              <a:noFill/>
            </a:ln>
          </c:spPr>
          <c:invertIfNegative val="0"/>
          <c:dPt>
            <c:idx val="3"/>
            <c:invertIfNegative val="0"/>
            <c:spPr>
              <a:gradFill>
                <a:gsLst>
                  <a:gs pos="0">
                    <a:srgbClr val="565c63"/>
                  </a:gs>
                  <a:gs pos="100000">
                    <a:srgbClr val="303d48"/>
                  </a:gs>
                </a:gsLst>
                <a:lin ang="5400000"/>
              </a:gradFill>
              <a:ln w="0">
                <a:noFill/>
              </a:ln>
            </c:spPr>
          </c:dPt>
          <c:dLbls>
            <c:dLbl>
              <c:idx val="3"/>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dLbl>
            <c:txPr>
              <a:bodyPr wrap="square"/>
              <a:lstStyle/>
              <a:p>
                <a:pPr>
                  <a:defRPr b="0" sz="900" spc="-1" strike="noStrike">
                    <a:solidFill>
                      <a:srgbClr val="5a6f81"/>
                    </a:solidFill>
                    <a:latin typeface="Calibri"/>
                  </a:defRPr>
                </a:pPr>
              </a:p>
            </c:txPr>
            <c:dLblPos val="outEnd"/>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4"/>
                <c:pt idx="0">
                  <c:v>Non-Problem Gambler</c:v>
                </c:pt>
                <c:pt idx="1">
                  <c:v>Low Risk Gambler</c:v>
                </c:pt>
                <c:pt idx="2">
                  <c:v>Moderate Risk Gambler</c:v>
                </c:pt>
                <c:pt idx="3">
                  <c:v>High Risk Problem Gambler</c:v>
                </c:pt>
              </c:strCache>
            </c:strRef>
          </c:cat>
          <c:val>
            <c:numRef>
              <c:f>1</c:f>
              <c:numCache>
                <c:formatCode>General</c:formatCode>
                <c:ptCount val="4"/>
                <c:pt idx="0">
                  <c:v>0.34</c:v>
                </c:pt>
                <c:pt idx="1">
                  <c:v>0.137</c:v>
                </c:pt>
                <c:pt idx="2">
                  <c:v>0.201</c:v>
                </c:pt>
                <c:pt idx="3">
                  <c:v>0.323</c:v>
                </c:pt>
              </c:numCache>
            </c:numRef>
          </c:val>
        </c:ser>
        <c:ser>
          <c:idx val="2"/>
          <c:order val="2"/>
          <c:tx>
            <c:strRef>
              <c:f>label 2</c:f>
              <c:strCache>
                <c:ptCount val="1"/>
                <c:pt idx="0">
                  <c:v>Indigenous Gamblers</c:v>
                </c:pt>
              </c:strCache>
            </c:strRef>
          </c:tx>
          <c:spPr>
            <a:gradFill>
              <a:gsLst>
                <a:gs pos="0">
                  <a:srgbClr val="f2635d"/>
                </a:gs>
                <a:gs pos="100000">
                  <a:srgbClr val="f73e34"/>
                </a:gs>
              </a:gsLst>
              <a:lin ang="5400000"/>
            </a:gradFill>
            <a:ln w="0">
              <a:noFill/>
            </a:ln>
          </c:spPr>
          <c:invertIfNegative val="0"/>
          <c:dPt>
            <c:idx val="3"/>
            <c:invertIfNegative val="0"/>
            <c:spPr>
              <a:gradFill>
                <a:gsLst>
                  <a:gs pos="0">
                    <a:srgbClr val="f2635d"/>
                  </a:gs>
                  <a:gs pos="100000">
                    <a:srgbClr val="f73e34"/>
                  </a:gs>
                </a:gsLst>
                <a:lin ang="5400000"/>
              </a:gradFill>
              <a:ln w="0">
                <a:noFill/>
              </a:ln>
            </c:spPr>
          </c:dPt>
          <c:dLbls>
            <c:dLbl>
              <c:idx val="3"/>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dLbl>
            <c:txPr>
              <a:bodyPr wrap="square"/>
              <a:lstStyle/>
              <a:p>
                <a:pPr>
                  <a:defRPr b="0" sz="900" spc="-1" strike="noStrike">
                    <a:solidFill>
                      <a:srgbClr val="5a6f81"/>
                    </a:solidFill>
                    <a:latin typeface="Calibri"/>
                  </a:defRPr>
                </a:pPr>
              </a:p>
            </c:txPr>
            <c:dLblPos val="outEnd"/>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4"/>
                <c:pt idx="0">
                  <c:v>Non-Problem Gambler</c:v>
                </c:pt>
                <c:pt idx="1">
                  <c:v>Low Risk Gambler</c:v>
                </c:pt>
                <c:pt idx="2">
                  <c:v>Moderate Risk Gambler</c:v>
                </c:pt>
                <c:pt idx="3">
                  <c:v>High Risk Problem Gambler</c:v>
                </c:pt>
              </c:strCache>
            </c:strRef>
          </c:cat>
          <c:val>
            <c:numRef>
              <c:f>2</c:f>
              <c:numCache>
                <c:formatCode>General</c:formatCode>
                <c:ptCount val="4"/>
                <c:pt idx="0">
                  <c:v>0.434</c:v>
                </c:pt>
                <c:pt idx="1">
                  <c:v>0.217</c:v>
                </c:pt>
                <c:pt idx="2">
                  <c:v>0.193</c:v>
                </c:pt>
                <c:pt idx="3">
                  <c:v>0.157</c:v>
                </c:pt>
              </c:numCache>
            </c:numRef>
          </c:val>
        </c:ser>
        <c:gapWidth val="100"/>
        <c:overlap val="-24"/>
        <c:axId val="54186577"/>
        <c:axId val="95852133"/>
      </c:barChart>
      <c:catAx>
        <c:axId val="54186577"/>
        <c:scaling>
          <c:orientation val="minMax"/>
        </c:scaling>
        <c:delete val="0"/>
        <c:axPos val="b"/>
        <c:numFmt formatCode="General" sourceLinked="0"/>
        <c:majorTickMark val="none"/>
        <c:minorTickMark val="none"/>
        <c:tickLblPos val="nextTo"/>
        <c:spPr>
          <a:ln w="12600">
            <a:solidFill>
              <a:srgbClr val="dde2e7"/>
            </a:solidFill>
            <a:round/>
          </a:ln>
        </c:spPr>
        <c:txPr>
          <a:bodyPr/>
          <a:lstStyle/>
          <a:p>
            <a:pPr>
              <a:defRPr b="0" sz="900" spc="-1" strike="noStrike">
                <a:solidFill>
                  <a:srgbClr val="6a8398"/>
                </a:solidFill>
                <a:latin typeface="Calibri"/>
              </a:defRPr>
            </a:pPr>
          </a:p>
        </c:txPr>
        <c:crossAx val="95852133"/>
        <c:crosses val="autoZero"/>
        <c:auto val="1"/>
        <c:lblAlgn val="ctr"/>
        <c:lblOffset val="100"/>
        <c:noMultiLvlLbl val="0"/>
      </c:catAx>
      <c:valAx>
        <c:axId val="95852133"/>
        <c:scaling>
          <c:orientation val="minMax"/>
        </c:scaling>
        <c:delete val="0"/>
        <c:axPos val="l"/>
        <c:majorGridlines>
          <c:spPr>
            <a:ln w="9360">
              <a:solidFill>
                <a:srgbClr val="dde2e7"/>
              </a:solidFill>
              <a:round/>
            </a:ln>
          </c:spPr>
        </c:majorGridlines>
        <c:numFmt formatCode="0.0%" sourceLinked="0"/>
        <c:majorTickMark val="none"/>
        <c:minorTickMark val="none"/>
        <c:tickLblPos val="nextTo"/>
        <c:spPr>
          <a:ln w="6480">
            <a:noFill/>
          </a:ln>
        </c:spPr>
        <c:txPr>
          <a:bodyPr/>
          <a:lstStyle/>
          <a:p>
            <a:pPr>
              <a:defRPr b="0" sz="1100" spc="-1" strike="noStrike">
                <a:solidFill>
                  <a:srgbClr val="6a8398"/>
                </a:solidFill>
                <a:latin typeface="Calibri"/>
              </a:defRPr>
            </a:pPr>
          </a:p>
        </c:txPr>
        <c:crossAx val="54186577"/>
        <c:crosses val="autoZero"/>
        <c:crossBetween val="between"/>
      </c:valAx>
      <c:spPr>
        <a:noFill/>
        <a:ln w="0">
          <a:noFill/>
        </a:ln>
      </c:spPr>
    </c:plotArea>
    <c:legend>
      <c:legendPos val="b"/>
      <c:overlay val="0"/>
      <c:spPr>
        <a:noFill/>
        <a:ln w="0">
          <a:noFill/>
        </a:ln>
      </c:spPr>
      <c:txPr>
        <a:bodyPr/>
        <a:lstStyle/>
        <a:p>
          <a:pPr>
            <a:defRPr b="0" sz="1100" spc="-1" strike="noStrike">
              <a:solidFill>
                <a:srgbClr val="6a8398"/>
              </a:solidFill>
              <a:latin typeface="Calibri"/>
            </a:defRPr>
          </a:pPr>
        </a:p>
      </c:txPr>
    </c:legend>
    <c:plotVisOnly val="1"/>
    <c:dispBlanksAs val="gap"/>
  </c:chart>
  <c:spPr>
    <a:noFill/>
    <a:ln w="9360">
      <a:noFill/>
    </a:ln>
  </c:spPr>
</c:chartSpace>
</file>

<file path=ppt/charts/chart25.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barChart>
        <c:barDir val="bar"/>
        <c:grouping val="stacked"/>
        <c:varyColors val="0"/>
        <c:ser>
          <c:idx val="0"/>
          <c:order val="0"/>
          <c:tx>
            <c:strRef>
              <c:f>label 0</c:f>
              <c:strCache>
                <c:ptCount val="1"/>
                <c:pt idx="0">
                  <c:v>Chinese Gamblers</c:v>
                </c:pt>
              </c:strCache>
            </c:strRef>
          </c:tx>
          <c:spPr>
            <a:solidFill>
              <a:srgbClr val="42525f"/>
            </a:solidFill>
            <a:ln w="0">
              <a:noFill/>
            </a:ln>
          </c:spPr>
          <c:invertIfNegative val="0"/>
          <c:dLbls>
            <c:numFmt formatCode="0.0%" sourceLinked="0"/>
            <c:txPr>
              <a:bodyPr wrap="square"/>
              <a:lstStyle/>
              <a:p>
                <a:pPr>
                  <a:defRPr b="1" sz="800" spc="-1" strike="noStrike">
                    <a:solidFill>
                      <a:srgbClr val="ffffff"/>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10"/>
                <c:pt idx="0">
                  <c:v>Sold personal items</c:v>
                </c:pt>
                <c:pt idx="1">
                  <c:v>Increased credit card debt</c:v>
                </c:pt>
                <c:pt idx="2">
                  <c:v>Felt like a failure</c:v>
                </c:pt>
                <c:pt idx="3">
                  <c:v>Felt ashamed of my gambling</c:v>
                </c:pt>
                <c:pt idx="4">
                  <c:v>Felt distressed about my gambling</c:v>
                </c:pt>
                <c:pt idx="5">
                  <c:v>Spent less time with the people I care about</c:v>
                </c:pt>
                <c:pt idx="6">
                  <c:v>Reduction of available spending money</c:v>
                </c:pt>
                <c:pt idx="7">
                  <c:v>Reduction of savings</c:v>
                </c:pt>
                <c:pt idx="8">
                  <c:v>Had regrets that made me feel sorry about my gambling</c:v>
                </c:pt>
                <c:pt idx="9">
                  <c:v>Less spending on recreational expenses</c:v>
                </c:pt>
              </c:strCache>
            </c:strRef>
          </c:cat>
          <c:val>
            <c:numRef>
              <c:f>0</c:f>
              <c:numCache>
                <c:formatCode>General</c:formatCode>
                <c:ptCount val="10"/>
                <c:pt idx="0">
                  <c:v>0.089</c:v>
                </c:pt>
                <c:pt idx="1">
                  <c:v>0.114</c:v>
                </c:pt>
                <c:pt idx="2">
                  <c:v>0.146</c:v>
                </c:pt>
                <c:pt idx="3">
                  <c:v>0.173</c:v>
                </c:pt>
                <c:pt idx="4">
                  <c:v>0.15</c:v>
                </c:pt>
                <c:pt idx="5">
                  <c:v>0.137</c:v>
                </c:pt>
                <c:pt idx="6">
                  <c:v>0.23</c:v>
                </c:pt>
                <c:pt idx="7">
                  <c:v>0.243</c:v>
                </c:pt>
                <c:pt idx="8">
                  <c:v>0.245</c:v>
                </c:pt>
                <c:pt idx="9">
                  <c:v>0.275</c:v>
                </c:pt>
              </c:numCache>
            </c:numRef>
          </c:val>
        </c:ser>
        <c:ser>
          <c:idx val="1"/>
          <c:order val="1"/>
          <c:tx>
            <c:strRef>
              <c:f>label 1</c:f>
              <c:strCache>
                <c:ptCount val="1"/>
                <c:pt idx="0">
                  <c:v>South Asian Gamblers</c:v>
                </c:pt>
              </c:strCache>
            </c:strRef>
          </c:tx>
          <c:spPr>
            <a:gradFill>
              <a:gsLst>
                <a:gs pos="0">
                  <a:srgbClr val="565c63"/>
                </a:gs>
                <a:gs pos="100000">
                  <a:srgbClr val="303d48"/>
                </a:gs>
              </a:gsLst>
              <a:lin ang="5400000"/>
            </a:gradFill>
            <a:ln w="0">
              <a:noFill/>
            </a:ln>
          </c:spPr>
          <c:invertIfNegative val="0"/>
          <c:dLbls>
            <c:numFmt formatCode="0.0%" sourceLinked="0"/>
            <c:txPr>
              <a:bodyPr wrap="square"/>
              <a:lstStyle/>
              <a:p>
                <a:pPr>
                  <a:defRPr b="1" sz="800" spc="-1" strike="noStrike">
                    <a:solidFill>
                      <a:srgbClr val="ffffff"/>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10"/>
                <c:pt idx="0">
                  <c:v>Sold personal items</c:v>
                </c:pt>
                <c:pt idx="1">
                  <c:v>Increased credit card debt</c:v>
                </c:pt>
                <c:pt idx="2">
                  <c:v>Felt like a failure</c:v>
                </c:pt>
                <c:pt idx="3">
                  <c:v>Felt ashamed of my gambling</c:v>
                </c:pt>
                <c:pt idx="4">
                  <c:v>Felt distressed about my gambling</c:v>
                </c:pt>
                <c:pt idx="5">
                  <c:v>Spent less time with the people I care about</c:v>
                </c:pt>
                <c:pt idx="6">
                  <c:v>Reduction of available spending money</c:v>
                </c:pt>
                <c:pt idx="7">
                  <c:v>Reduction of savings</c:v>
                </c:pt>
                <c:pt idx="8">
                  <c:v>Had regrets that made me feel sorry about my gambling</c:v>
                </c:pt>
                <c:pt idx="9">
                  <c:v>Less spending on recreational expenses</c:v>
                </c:pt>
              </c:strCache>
            </c:strRef>
          </c:cat>
          <c:val>
            <c:numRef>
              <c:f>1</c:f>
              <c:numCache>
                <c:formatCode>General</c:formatCode>
                <c:ptCount val="10"/>
                <c:pt idx="0">
                  <c:v>0.174</c:v>
                </c:pt>
                <c:pt idx="1">
                  <c:v>0.227</c:v>
                </c:pt>
                <c:pt idx="2">
                  <c:v>0.23</c:v>
                </c:pt>
                <c:pt idx="3">
                  <c:v>0.238</c:v>
                </c:pt>
                <c:pt idx="4">
                  <c:v>0.25</c:v>
                </c:pt>
                <c:pt idx="5">
                  <c:v>0.282</c:v>
                </c:pt>
                <c:pt idx="6">
                  <c:v>0.311</c:v>
                </c:pt>
                <c:pt idx="7">
                  <c:v>0.317</c:v>
                </c:pt>
                <c:pt idx="8">
                  <c:v>0.32</c:v>
                </c:pt>
                <c:pt idx="9">
                  <c:v>0.355</c:v>
                </c:pt>
              </c:numCache>
            </c:numRef>
          </c:val>
        </c:ser>
        <c:ser>
          <c:idx val="2"/>
          <c:order val="2"/>
          <c:tx>
            <c:strRef>
              <c:f>label 2</c:f>
              <c:strCache>
                <c:ptCount val="1"/>
                <c:pt idx="0">
                  <c:v>Indigenous Gamblers</c:v>
                </c:pt>
              </c:strCache>
            </c:strRef>
          </c:tx>
          <c:spPr>
            <a:gradFill>
              <a:gsLst>
                <a:gs pos="0">
                  <a:srgbClr val="f2635d"/>
                </a:gs>
                <a:gs pos="100000">
                  <a:srgbClr val="f73e34"/>
                </a:gs>
              </a:gsLst>
              <a:lin ang="5400000"/>
            </a:gradFill>
            <a:ln w="0">
              <a:noFill/>
            </a:ln>
          </c:spPr>
          <c:invertIfNegative val="0"/>
          <c:dPt>
            <c:idx val="0"/>
            <c:invertIfNegative val="0"/>
            <c:spPr>
              <a:gradFill>
                <a:gsLst>
                  <a:gs pos="0">
                    <a:srgbClr val="f2635d"/>
                  </a:gs>
                  <a:gs pos="100000">
                    <a:srgbClr val="f73e34"/>
                  </a:gs>
                </a:gsLst>
                <a:lin ang="5400000"/>
              </a:gradFill>
              <a:ln w="0">
                <a:noFill/>
              </a:ln>
            </c:spPr>
          </c:dPt>
          <c:dPt>
            <c:idx val="1"/>
            <c:invertIfNegative val="0"/>
            <c:spPr>
              <a:gradFill>
                <a:gsLst>
                  <a:gs pos="0">
                    <a:srgbClr val="f2635d"/>
                  </a:gs>
                  <a:gs pos="100000">
                    <a:srgbClr val="f73e34"/>
                  </a:gs>
                </a:gsLst>
                <a:lin ang="5400000"/>
              </a:gradFill>
              <a:ln w="0">
                <a:noFill/>
              </a:ln>
            </c:spPr>
          </c:dPt>
          <c:dLbls>
            <c:numFmt formatCode="0.0%" sourceLinked="0"/>
            <c:dLbl>
              <c:idx val="0"/>
              <c:layout>
                <c:manualLayout>
                  <c:x val="0.0640310114649002"/>
                  <c:y val="-0.0192637603163505"/>
                </c:manualLayout>
              </c:layout>
              <c:numFmt formatCode="0.0%" sourceLinked="0"/>
              <c:txPr>
                <a:bodyPr wrap="square"/>
                <a:lstStyle/>
                <a:p>
                  <a:pPr>
                    <a:defRPr b="1" sz="800" spc="-1" strike="noStrike">
                      <a:solidFill>
                        <a:srgbClr val="323e48"/>
                      </a:solidFill>
                      <a:latin typeface="Calibri"/>
                    </a:defRPr>
                  </a:pPr>
                </a:p>
              </c:txPr>
              <c:dLblPos val="ctr"/>
              <c:showLegendKey val="0"/>
              <c:showVal val="1"/>
              <c:showCatName val="0"/>
              <c:showSerName val="0"/>
              <c:showPercent val="0"/>
              <c:separator>; </c:separator>
            </c:dLbl>
            <c:dLbl>
              <c:idx val="1"/>
              <c:layout>
                <c:manualLayout>
                  <c:x val="0.0640310114649003"/>
                  <c:y val="-0.0160530071943319"/>
                </c:manualLayout>
              </c:layout>
              <c:numFmt formatCode="0.0%" sourceLinked="0"/>
              <c:txPr>
                <a:bodyPr wrap="square"/>
                <a:lstStyle/>
                <a:p>
                  <a:pPr>
                    <a:defRPr b="1" sz="800" spc="-1" strike="noStrike">
                      <a:solidFill>
                        <a:srgbClr val="323e48"/>
                      </a:solidFill>
                      <a:latin typeface="Calibri"/>
                    </a:defRPr>
                  </a:pPr>
                </a:p>
              </c:txPr>
              <c:dLblPos val="ctr"/>
              <c:showLegendKey val="0"/>
              <c:showVal val="1"/>
              <c:showCatName val="0"/>
              <c:showSerName val="0"/>
              <c:showPercent val="0"/>
              <c:separator>; </c:separator>
            </c:dLbl>
            <c:txPr>
              <a:bodyPr wrap="square"/>
              <a:lstStyle/>
              <a:p>
                <a:pPr>
                  <a:defRPr b="1" sz="800" spc="-1" strike="noStrike">
                    <a:solidFill>
                      <a:srgbClr val="ffffff"/>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10"/>
                <c:pt idx="0">
                  <c:v>Sold personal items</c:v>
                </c:pt>
                <c:pt idx="1">
                  <c:v>Increased credit card debt</c:v>
                </c:pt>
                <c:pt idx="2">
                  <c:v>Felt like a failure</c:v>
                </c:pt>
                <c:pt idx="3">
                  <c:v>Felt ashamed of my gambling</c:v>
                </c:pt>
                <c:pt idx="4">
                  <c:v>Felt distressed about my gambling</c:v>
                </c:pt>
                <c:pt idx="5">
                  <c:v>Spent less time with the people I care about</c:v>
                </c:pt>
                <c:pt idx="6">
                  <c:v>Reduction of available spending money</c:v>
                </c:pt>
                <c:pt idx="7">
                  <c:v>Reduction of savings</c:v>
                </c:pt>
                <c:pt idx="8">
                  <c:v>Had regrets that made me feel sorry about my gambling</c:v>
                </c:pt>
                <c:pt idx="9">
                  <c:v>Less spending on recreational expenses</c:v>
                </c:pt>
              </c:strCache>
            </c:strRef>
          </c:cat>
          <c:val>
            <c:numRef>
              <c:f>2</c:f>
              <c:numCache>
                <c:formatCode>General</c:formatCode>
                <c:ptCount val="10"/>
                <c:pt idx="0">
                  <c:v>0.072</c:v>
                </c:pt>
                <c:pt idx="1">
                  <c:v>0.072</c:v>
                </c:pt>
                <c:pt idx="2">
                  <c:v>0.12</c:v>
                </c:pt>
                <c:pt idx="3">
                  <c:v>0.157</c:v>
                </c:pt>
                <c:pt idx="4">
                  <c:v>0.096</c:v>
                </c:pt>
                <c:pt idx="5">
                  <c:v>0.169</c:v>
                </c:pt>
                <c:pt idx="6">
                  <c:v>0.265</c:v>
                </c:pt>
                <c:pt idx="7">
                  <c:v>0.217</c:v>
                </c:pt>
                <c:pt idx="8">
                  <c:v>0.229</c:v>
                </c:pt>
                <c:pt idx="9">
                  <c:v>0.265</c:v>
                </c:pt>
              </c:numCache>
            </c:numRef>
          </c:val>
        </c:ser>
        <c:gapWidth val="150"/>
        <c:overlap val="100"/>
        <c:axId val="58804941"/>
        <c:axId val="33404840"/>
      </c:barChart>
      <c:catAx>
        <c:axId val="58804941"/>
        <c:scaling>
          <c:orientation val="minMax"/>
        </c:scaling>
        <c:delete val="0"/>
        <c:axPos val="b"/>
        <c:numFmt formatCode="General" sourceLinked="0"/>
        <c:majorTickMark val="none"/>
        <c:minorTickMark val="none"/>
        <c:tickLblPos val="nextTo"/>
        <c:spPr>
          <a:ln w="12600">
            <a:solidFill>
              <a:srgbClr val="dde2e7"/>
            </a:solidFill>
            <a:round/>
          </a:ln>
        </c:spPr>
        <c:txPr>
          <a:bodyPr/>
          <a:lstStyle/>
          <a:p>
            <a:pPr>
              <a:defRPr b="0" sz="1100" spc="-1" strike="noStrike">
                <a:solidFill>
                  <a:srgbClr val="6a8398"/>
                </a:solidFill>
                <a:latin typeface="Calibri"/>
              </a:defRPr>
            </a:pPr>
          </a:p>
        </c:txPr>
        <c:crossAx val="33404840"/>
        <c:crosses val="autoZero"/>
        <c:auto val="1"/>
        <c:lblAlgn val="ctr"/>
        <c:lblOffset val="100"/>
        <c:noMultiLvlLbl val="0"/>
      </c:catAx>
      <c:valAx>
        <c:axId val="33404840"/>
        <c:scaling>
          <c:orientation val="minMax"/>
        </c:scaling>
        <c:delete val="1"/>
        <c:axPos val="l"/>
        <c:majorGridlines>
          <c:spPr>
            <a:ln w="9360">
              <a:solidFill>
                <a:srgbClr val="dde2e7"/>
              </a:solidFill>
              <a:round/>
            </a:ln>
          </c:spPr>
        </c:majorGridlines>
        <c:numFmt formatCode="General" sourceLinked="1"/>
        <c:majorTickMark val="none"/>
        <c:minorTickMark val="none"/>
        <c:tickLblPos val="nextTo"/>
        <c:spPr>
          <a:ln w="6480">
            <a:solidFill>
              <a:srgbClr val="8f9295"/>
            </a:solidFill>
            <a:round/>
          </a:ln>
        </c:spPr>
        <c:txPr>
          <a:bodyPr/>
          <a:lstStyle/>
          <a:p>
            <a:pPr>
              <a:defRPr b="0" sz="1000" spc="-1" strike="noStrike">
                <a:solidFill>
                  <a:srgbClr val="323e48"/>
                </a:solidFill>
                <a:latin typeface="Calibri"/>
              </a:defRPr>
            </a:pPr>
          </a:p>
        </c:txPr>
        <c:crossAx val="58804941"/>
        <c:crossBetween val="between"/>
      </c:valAx>
      <c:spPr>
        <a:noFill/>
        <a:ln w="0">
          <a:noFill/>
        </a:ln>
      </c:spPr>
    </c:plotArea>
    <c:legend>
      <c:legendPos val="b"/>
      <c:overlay val="0"/>
      <c:spPr>
        <a:noFill/>
        <a:ln w="0">
          <a:noFill/>
        </a:ln>
      </c:spPr>
      <c:txPr>
        <a:bodyPr/>
        <a:lstStyle/>
        <a:p>
          <a:pPr>
            <a:defRPr b="0" sz="1100" spc="-1" strike="noStrike">
              <a:solidFill>
                <a:srgbClr val="6a8398"/>
              </a:solidFill>
              <a:latin typeface="Calibri"/>
            </a:defRPr>
          </a:pPr>
        </a:p>
      </c:txPr>
    </c:legend>
    <c:plotVisOnly val="1"/>
    <c:dispBlanksAs val="gap"/>
  </c:chart>
  <c:spPr>
    <a:noFill/>
    <a:ln w="9360">
      <a:noFill/>
    </a:ln>
  </c:spPr>
</c:chartSpace>
</file>

<file path=ppt/charts/chart26.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GB" sz="1400" spc="-1" strike="noStrike">
                <a:solidFill>
                  <a:srgbClr val="5a6f81"/>
                </a:solidFill>
                <a:latin typeface="Calibri"/>
              </a:defRPr>
            </a:pPr>
            <a:r>
              <a:rPr b="0" lang="en-GB" sz="1400" spc="-1" strike="noStrike">
                <a:solidFill>
                  <a:srgbClr val="5a6f81"/>
                </a:solidFill>
                <a:latin typeface="Calibri"/>
              </a:rPr>
              <a:t>April to December 2020: Key Risk Factors Predictive of High Risk Problem Gambling (PGSI)</a:t>
            </a:r>
          </a:p>
        </c:rich>
      </c:tx>
      <c:overlay val="0"/>
      <c:spPr>
        <a:noFill/>
        <a:ln w="0">
          <a:noFill/>
        </a:ln>
      </c:spPr>
    </c:title>
    <c:autoTitleDeleted val="0"/>
    <c:plotArea>
      <c:barChart>
        <c:barDir val="col"/>
        <c:grouping val="clustered"/>
        <c:varyColors val="0"/>
        <c:ser>
          <c:idx val="0"/>
          <c:order val="0"/>
          <c:tx>
            <c:strRef>
              <c:f>label 0</c:f>
              <c:strCache>
                <c:ptCount val="1"/>
                <c:pt idx="0">
                  <c:v>April</c:v>
                </c:pt>
              </c:strCache>
            </c:strRef>
          </c:tx>
          <c:spPr>
            <a:solidFill>
              <a:srgbClr val="42525f"/>
            </a:solidFill>
            <a:ln w="0">
              <a:noFill/>
            </a:ln>
          </c:spPr>
          <c:invertIfNegative val="0"/>
          <c:dPt>
            <c:idx val="4"/>
            <c:invertIfNegative val="0"/>
            <c:spPr>
              <a:solidFill>
                <a:srgbClr val="d9d9d9"/>
              </a:solidFill>
              <a:ln w="0">
                <a:noFill/>
              </a:ln>
            </c:spPr>
          </c:dPt>
          <c:dLbls>
            <c:dLbl>
              <c:idx val="4"/>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dLbl>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9"/>
                <c:pt idx="0">
                  <c:v>Severe Anxiety</c:v>
                </c:pt>
                <c:pt idx="1">
                  <c:v>Severe Depression</c:v>
                </c:pt>
                <c:pt idx="2">
                  <c:v>Lost Employment</c:v>
                </c:pt>
                <c:pt idx="3">
                  <c:v>Reduced Work Hours</c:v>
                </c:pt>
                <c:pt idx="4">
                  <c:v>Negative Impact on Household Income</c:v>
                </c:pt>
                <c:pt idx="5">
                  <c:v>Intoxicated Gambling: Alcohol</c:v>
                </c:pt>
                <c:pt idx="6">
                  <c:v>Intoxicated Gambling: Cannabis</c:v>
                </c:pt>
                <c:pt idx="7">
                  <c:v>Motive: To earn income</c:v>
                </c:pt>
                <c:pt idx="8">
                  <c:v>Motive: Feeling nervous or depressed</c:v>
                </c:pt>
              </c:strCache>
            </c:strRef>
          </c:cat>
          <c:val>
            <c:numRef>
              <c:f>0</c:f>
              <c:numCache>
                <c:formatCode>General</c:formatCode>
                <c:ptCount val="9"/>
                <c:pt idx="0">
                  <c:v>0.242</c:v>
                </c:pt>
                <c:pt idx="1">
                  <c:v>0.157</c:v>
                </c:pt>
                <c:pt idx="2">
                  <c:v>0.242</c:v>
                </c:pt>
                <c:pt idx="3">
                  <c:v>0.15</c:v>
                </c:pt>
                <c:pt idx="4">
                  <c:v>0.569</c:v>
                </c:pt>
                <c:pt idx="5">
                  <c:v>0.449</c:v>
                </c:pt>
                <c:pt idx="6">
                  <c:v>0.178</c:v>
                </c:pt>
                <c:pt idx="7">
                  <c:v>0.406</c:v>
                </c:pt>
                <c:pt idx="8">
                  <c:v>0.333</c:v>
                </c:pt>
              </c:numCache>
            </c:numRef>
          </c:val>
        </c:ser>
        <c:ser>
          <c:idx val="1"/>
          <c:order val="1"/>
          <c:tx>
            <c:strRef>
              <c:f>label 1</c:f>
              <c:strCache>
                <c:ptCount val="1"/>
                <c:pt idx="0">
                  <c:v>August</c:v>
                </c:pt>
              </c:strCache>
            </c:strRef>
          </c:tx>
          <c:spPr>
            <a:solidFill>
              <a:srgbClr val="323e48"/>
            </a:solidFill>
            <a:ln w="0">
              <a:noFill/>
            </a:ln>
          </c:spPr>
          <c:invertIfNegative val="0"/>
          <c:dLbls>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9"/>
                <c:pt idx="0">
                  <c:v>Severe Anxiety</c:v>
                </c:pt>
                <c:pt idx="1">
                  <c:v>Severe Depression</c:v>
                </c:pt>
                <c:pt idx="2">
                  <c:v>Lost Employment</c:v>
                </c:pt>
                <c:pt idx="3">
                  <c:v>Reduced Work Hours</c:v>
                </c:pt>
                <c:pt idx="4">
                  <c:v>Negative Impact on Household Income</c:v>
                </c:pt>
                <c:pt idx="5">
                  <c:v>Intoxicated Gambling: Alcohol</c:v>
                </c:pt>
                <c:pt idx="6">
                  <c:v>Intoxicated Gambling: Cannabis</c:v>
                </c:pt>
                <c:pt idx="7">
                  <c:v>Motive: To earn income</c:v>
                </c:pt>
                <c:pt idx="8">
                  <c:v>Motive: Feeling nervous or depressed</c:v>
                </c:pt>
              </c:strCache>
            </c:strRef>
          </c:cat>
          <c:val>
            <c:numRef>
              <c:f>1</c:f>
              <c:numCache>
                <c:formatCode>General</c:formatCode>
                <c:ptCount val="9"/>
                <c:pt idx="0">
                  <c:v>0.164</c:v>
                </c:pt>
                <c:pt idx="1">
                  <c:v>0.144</c:v>
                </c:pt>
                <c:pt idx="2">
                  <c:v>0.148</c:v>
                </c:pt>
                <c:pt idx="3">
                  <c:v>0.265</c:v>
                </c:pt>
                <c:pt idx="4">
                  <c:v>0.5</c:v>
                </c:pt>
                <c:pt idx="5">
                  <c:v>0.364</c:v>
                </c:pt>
                <c:pt idx="6">
                  <c:v>0.29</c:v>
                </c:pt>
                <c:pt idx="7">
                  <c:v>0.869</c:v>
                </c:pt>
                <c:pt idx="8">
                  <c:v>0.476</c:v>
                </c:pt>
              </c:numCache>
            </c:numRef>
          </c:val>
        </c:ser>
        <c:ser>
          <c:idx val="2"/>
          <c:order val="2"/>
          <c:tx>
            <c:strRef>
              <c:f>label 2</c:f>
              <c:strCache>
                <c:ptCount val="1"/>
                <c:pt idx="0">
                  <c:v>December</c:v>
                </c:pt>
              </c:strCache>
            </c:strRef>
          </c:tx>
          <c:spPr>
            <a:solidFill>
              <a:srgbClr val="ef473e"/>
            </a:solidFill>
            <a:ln w="0">
              <a:noFill/>
            </a:ln>
          </c:spPr>
          <c:invertIfNegative val="0"/>
          <c:dLbls>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9"/>
                <c:pt idx="0">
                  <c:v>Severe Anxiety</c:v>
                </c:pt>
                <c:pt idx="1">
                  <c:v>Severe Depression</c:v>
                </c:pt>
                <c:pt idx="2">
                  <c:v>Lost Employment</c:v>
                </c:pt>
                <c:pt idx="3">
                  <c:v>Reduced Work Hours</c:v>
                </c:pt>
                <c:pt idx="4">
                  <c:v>Negative Impact on Household Income</c:v>
                </c:pt>
                <c:pt idx="5">
                  <c:v>Intoxicated Gambling: Alcohol</c:v>
                </c:pt>
                <c:pt idx="6">
                  <c:v>Intoxicated Gambling: Cannabis</c:v>
                </c:pt>
                <c:pt idx="7">
                  <c:v>Motive: To earn income</c:v>
                </c:pt>
                <c:pt idx="8">
                  <c:v>Motive: Feeling nervous or depressed</c:v>
                </c:pt>
              </c:strCache>
            </c:strRef>
          </c:cat>
          <c:val>
            <c:numRef>
              <c:f>2</c:f>
              <c:numCache>
                <c:formatCode>General</c:formatCode>
                <c:ptCount val="9"/>
                <c:pt idx="0">
                  <c:v>0.201</c:v>
                </c:pt>
                <c:pt idx="1">
                  <c:v>0.201</c:v>
                </c:pt>
                <c:pt idx="2">
                  <c:v>0.101</c:v>
                </c:pt>
                <c:pt idx="3">
                  <c:v>0.217</c:v>
                </c:pt>
                <c:pt idx="4">
                  <c:v>0.566</c:v>
                </c:pt>
                <c:pt idx="5">
                  <c:v>0.757</c:v>
                </c:pt>
                <c:pt idx="6">
                  <c:v>0.63</c:v>
                </c:pt>
                <c:pt idx="7">
                  <c:v>0.484</c:v>
                </c:pt>
                <c:pt idx="8">
                  <c:v>0.402</c:v>
                </c:pt>
              </c:numCache>
            </c:numRef>
          </c:val>
        </c:ser>
        <c:gapWidth val="219"/>
        <c:overlap val="-27"/>
        <c:axId val="56537684"/>
        <c:axId val="90406538"/>
      </c:barChart>
      <c:catAx>
        <c:axId val="56537684"/>
        <c:scaling>
          <c:orientation val="minMax"/>
        </c:scaling>
        <c:delete val="0"/>
        <c:axPos val="b"/>
        <c:numFmt formatCode="General" sourceLinked="0"/>
        <c:majorTickMark val="none"/>
        <c:minorTickMark val="none"/>
        <c:tickLblPos val="nextTo"/>
        <c:spPr>
          <a:ln w="9360">
            <a:solidFill>
              <a:srgbClr val="dde2e7"/>
            </a:solidFill>
            <a:round/>
          </a:ln>
        </c:spPr>
        <c:txPr>
          <a:bodyPr/>
          <a:lstStyle/>
          <a:p>
            <a:pPr>
              <a:defRPr b="0" sz="1100" spc="-1" strike="noStrike">
                <a:solidFill>
                  <a:srgbClr val="6a8398"/>
                </a:solidFill>
                <a:latin typeface="Calibri"/>
              </a:defRPr>
            </a:pPr>
          </a:p>
        </c:txPr>
        <c:crossAx val="90406538"/>
        <c:crosses val="autoZero"/>
        <c:auto val="1"/>
        <c:lblAlgn val="ctr"/>
        <c:lblOffset val="100"/>
        <c:noMultiLvlLbl val="0"/>
      </c:catAx>
      <c:valAx>
        <c:axId val="90406538"/>
        <c:scaling>
          <c:orientation val="minMax"/>
        </c:scaling>
        <c:delete val="0"/>
        <c:axPos val="l"/>
        <c:majorGridlines>
          <c:spPr>
            <a:ln w="9360">
              <a:solidFill>
                <a:srgbClr val="dde2e7"/>
              </a:solidFill>
              <a:round/>
            </a:ln>
          </c:spPr>
        </c:majorGridlines>
        <c:numFmt formatCode="0.0%" sourceLinked="0"/>
        <c:majorTickMark val="none"/>
        <c:minorTickMark val="none"/>
        <c:tickLblPos val="nextTo"/>
        <c:spPr>
          <a:ln w="6480">
            <a:noFill/>
          </a:ln>
        </c:spPr>
        <c:txPr>
          <a:bodyPr/>
          <a:lstStyle/>
          <a:p>
            <a:pPr>
              <a:defRPr b="0" sz="1100" spc="-1" strike="noStrike">
                <a:solidFill>
                  <a:srgbClr val="6a8398"/>
                </a:solidFill>
                <a:latin typeface="Calibri"/>
              </a:defRPr>
            </a:pPr>
          </a:p>
        </c:txPr>
        <c:crossAx val="56537684"/>
        <c:crosses val="autoZero"/>
        <c:crossBetween val="between"/>
      </c:valAx>
      <c:spPr>
        <a:noFill/>
        <a:ln w="0">
          <a:noFill/>
        </a:ln>
      </c:spPr>
    </c:plotArea>
    <c:legend>
      <c:legendPos val="b"/>
      <c:overlay val="0"/>
      <c:spPr>
        <a:noFill/>
        <a:ln w="0">
          <a:noFill/>
        </a:ln>
      </c:spPr>
      <c:txPr>
        <a:bodyPr/>
        <a:lstStyle/>
        <a:p>
          <a:pPr>
            <a:defRPr b="0" sz="1100" spc="-1" strike="noStrike">
              <a:solidFill>
                <a:srgbClr val="6a8398"/>
              </a:solidFill>
              <a:latin typeface="Calibri"/>
            </a:defRPr>
          </a:pPr>
        </a:p>
      </c:txPr>
    </c:legend>
    <c:plotVisOnly val="1"/>
    <c:dispBlanksAs val="gap"/>
  </c:chart>
  <c:spPr>
    <a:noFill/>
    <a:ln w="9360">
      <a:noFill/>
    </a:ln>
  </c:spPr>
</c:chartSpace>
</file>

<file path=ppt/charts/chart27.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GB" sz="1400" spc="-1" strike="noStrike">
                <a:solidFill>
                  <a:srgbClr val="6a8398"/>
                </a:solidFill>
                <a:latin typeface="Calibri"/>
              </a:defRPr>
            </a:pPr>
            <a:r>
              <a:rPr b="0" lang="en-GB" sz="1400" spc="-1" strike="noStrike">
                <a:solidFill>
                  <a:srgbClr val="6a8398"/>
                </a:solidFill>
                <a:latin typeface="Calibri"/>
              </a:rPr>
              <a:t>April to December 2020: Key Risk Factors Associated with Young Adults (18-24 years) in Ontario (n≈2,000 x3)</a:t>
            </a:r>
          </a:p>
        </c:rich>
      </c:tx>
      <c:overlay val="0"/>
      <c:spPr>
        <a:noFill/>
        <a:ln w="0">
          <a:noFill/>
        </a:ln>
      </c:spPr>
    </c:title>
    <c:autoTitleDeleted val="0"/>
    <c:plotArea>
      <c:barChart>
        <c:barDir val="col"/>
        <c:grouping val="clustered"/>
        <c:varyColors val="0"/>
        <c:ser>
          <c:idx val="0"/>
          <c:order val="0"/>
          <c:tx>
            <c:strRef>
              <c:f>label 0</c:f>
              <c:strCache>
                <c:ptCount val="1"/>
                <c:pt idx="0">
                  <c:v>April</c:v>
                </c:pt>
              </c:strCache>
            </c:strRef>
          </c:tx>
          <c:spPr>
            <a:solidFill>
              <a:srgbClr val="00b388"/>
            </a:solidFill>
            <a:ln w="0">
              <a:noFill/>
            </a:ln>
          </c:spPr>
          <c:invertIfNegative val="0"/>
          <c:dPt>
            <c:idx val="0"/>
            <c:invertIfNegative val="0"/>
            <c:spPr>
              <a:solidFill>
                <a:srgbClr val="d9d9d9"/>
              </a:solidFill>
              <a:ln w="0">
                <a:noFill/>
              </a:ln>
            </c:spPr>
          </c:dPt>
          <c:dPt>
            <c:idx val="1"/>
            <c:invertIfNegative val="0"/>
            <c:spPr>
              <a:solidFill>
                <a:srgbClr val="42525f"/>
              </a:solidFill>
              <a:ln w="0">
                <a:noFill/>
              </a:ln>
            </c:spPr>
          </c:dPt>
          <c:dPt>
            <c:idx val="2"/>
            <c:invertIfNegative val="0"/>
            <c:spPr>
              <a:solidFill>
                <a:srgbClr val="42525f"/>
              </a:solidFill>
              <a:ln w="0">
                <a:noFill/>
              </a:ln>
            </c:spPr>
          </c:dPt>
          <c:dPt>
            <c:idx val="3"/>
            <c:invertIfNegative val="0"/>
            <c:spPr>
              <a:solidFill>
                <a:srgbClr val="42525f"/>
              </a:solidFill>
              <a:ln w="0">
                <a:noFill/>
              </a:ln>
            </c:spPr>
          </c:dPt>
          <c:dPt>
            <c:idx val="4"/>
            <c:invertIfNegative val="0"/>
            <c:spPr>
              <a:solidFill>
                <a:srgbClr val="42525f"/>
              </a:solidFill>
              <a:ln w="0">
                <a:noFill/>
              </a:ln>
            </c:spPr>
          </c:dPt>
          <c:dPt>
            <c:idx val="5"/>
            <c:invertIfNegative val="0"/>
            <c:spPr>
              <a:solidFill>
                <a:srgbClr val="42525f"/>
              </a:solidFill>
              <a:ln w="0">
                <a:noFill/>
              </a:ln>
            </c:spPr>
          </c:dPt>
          <c:dPt>
            <c:idx val="6"/>
            <c:invertIfNegative val="0"/>
            <c:spPr>
              <a:solidFill>
                <a:srgbClr val="42525f"/>
              </a:solidFill>
              <a:ln w="0">
                <a:noFill/>
              </a:ln>
            </c:spPr>
          </c:dPt>
          <c:dPt>
            <c:idx val="7"/>
            <c:invertIfNegative val="0"/>
            <c:spPr>
              <a:solidFill>
                <a:srgbClr val="c6cfd7"/>
              </a:solidFill>
              <a:ln w="0">
                <a:noFill/>
              </a:ln>
            </c:spPr>
          </c:dPt>
          <c:dPt>
            <c:idx val="8"/>
            <c:invertIfNegative val="0"/>
            <c:spPr>
              <a:solidFill>
                <a:srgbClr val="c6cfd7"/>
              </a:solidFill>
              <a:ln w="0">
                <a:noFill/>
              </a:ln>
            </c:spPr>
          </c:dPt>
          <c:dPt>
            <c:idx val="9"/>
            <c:invertIfNegative val="0"/>
            <c:spPr>
              <a:solidFill>
                <a:srgbClr val="c6cfd7"/>
              </a:solidFill>
              <a:ln w="0">
                <a:noFill/>
              </a:ln>
            </c:spPr>
          </c:dPt>
          <c:dLbls>
            <c:dLbl>
              <c:idx val="0"/>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dLbl>
            <c:dLbl>
              <c:idx val="1"/>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dLbl>
            <c:dLbl>
              <c:idx val="2"/>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dLbl>
            <c:dLbl>
              <c:idx val="3"/>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dLbl>
            <c:dLbl>
              <c:idx val="4"/>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dLbl>
            <c:dLbl>
              <c:idx val="5"/>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dLbl>
            <c:dLbl>
              <c:idx val="6"/>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dLbl>
            <c:dLbl>
              <c:idx val="7"/>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dLbl>
            <c:dLbl>
              <c:idx val="8"/>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dLbl>
            <c:dLbl>
              <c:idx val="9"/>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dLbl>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10"/>
                <c:pt idx="0">
                  <c:v>Problem Gambling (PGSI)</c:v>
                </c:pt>
                <c:pt idx="1">
                  <c:v>Severe Anxiety</c:v>
                </c:pt>
                <c:pt idx="2">
                  <c:v>Severe Depression</c:v>
                </c:pt>
                <c:pt idx="3">
                  <c:v>Lost Employment</c:v>
                </c:pt>
                <c:pt idx="4">
                  <c:v>Reduced Work Hours</c:v>
                </c:pt>
                <c:pt idx="5">
                  <c:v>Negative Impact on Household Income</c:v>
                </c:pt>
                <c:pt idx="6">
                  <c:v>Intoxicated Gambling: Alcohol</c:v>
                </c:pt>
                <c:pt idx="7">
                  <c:v>Intoxicated Gambling: Cannabis</c:v>
                </c:pt>
                <c:pt idx="8">
                  <c:v>Motive: To earn income</c:v>
                </c:pt>
                <c:pt idx="9">
                  <c:v>Motive: Feeling nervous or depressed</c:v>
                </c:pt>
              </c:strCache>
            </c:strRef>
          </c:cat>
          <c:val>
            <c:numRef>
              <c:f>0</c:f>
              <c:numCache>
                <c:formatCode>General</c:formatCode>
                <c:ptCount val="10"/>
                <c:pt idx="0">
                  <c:v>0.1</c:v>
                </c:pt>
                <c:pt idx="1">
                  <c:v>0.236</c:v>
                </c:pt>
                <c:pt idx="2">
                  <c:v>0.105</c:v>
                </c:pt>
                <c:pt idx="3">
                  <c:v>0.376</c:v>
                </c:pt>
                <c:pt idx="4">
                  <c:v>0.109</c:v>
                </c:pt>
                <c:pt idx="5">
                  <c:v>0.655</c:v>
                </c:pt>
                <c:pt idx="6">
                  <c:v>0.198</c:v>
                </c:pt>
                <c:pt idx="7">
                  <c:v>0.074</c:v>
                </c:pt>
                <c:pt idx="8">
                  <c:v>0.138</c:v>
                </c:pt>
                <c:pt idx="9">
                  <c:v>0.094</c:v>
                </c:pt>
              </c:numCache>
            </c:numRef>
          </c:val>
        </c:ser>
        <c:ser>
          <c:idx val="1"/>
          <c:order val="1"/>
          <c:tx>
            <c:strRef>
              <c:f>label 1</c:f>
              <c:strCache>
                <c:ptCount val="1"/>
                <c:pt idx="0">
                  <c:v>August</c:v>
                </c:pt>
              </c:strCache>
            </c:strRef>
          </c:tx>
          <c:spPr>
            <a:solidFill>
              <a:srgbClr val="323e48"/>
            </a:solidFill>
            <a:ln w="0">
              <a:noFill/>
            </a:ln>
          </c:spPr>
          <c:invertIfNegative val="0"/>
          <c:dPt>
            <c:idx val="6"/>
            <c:invertIfNegative val="0"/>
            <c:spPr>
              <a:solidFill>
                <a:srgbClr val="c6cfd7"/>
              </a:solidFill>
              <a:ln w="0">
                <a:noFill/>
              </a:ln>
            </c:spPr>
          </c:dPt>
          <c:dLbls>
            <c:dLbl>
              <c:idx val="6"/>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dLbl>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10"/>
                <c:pt idx="0">
                  <c:v>Problem Gambling (PGSI)</c:v>
                </c:pt>
                <c:pt idx="1">
                  <c:v>Severe Anxiety</c:v>
                </c:pt>
                <c:pt idx="2">
                  <c:v>Severe Depression</c:v>
                </c:pt>
                <c:pt idx="3">
                  <c:v>Lost Employment</c:v>
                </c:pt>
                <c:pt idx="4">
                  <c:v>Reduced Work Hours</c:v>
                </c:pt>
                <c:pt idx="5">
                  <c:v>Negative Impact on Household Income</c:v>
                </c:pt>
                <c:pt idx="6">
                  <c:v>Intoxicated Gambling: Alcohol</c:v>
                </c:pt>
                <c:pt idx="7">
                  <c:v>Intoxicated Gambling: Cannabis</c:v>
                </c:pt>
                <c:pt idx="8">
                  <c:v>Motive: To earn income</c:v>
                </c:pt>
                <c:pt idx="9">
                  <c:v>Motive: Feeling nervous or depressed</c:v>
                </c:pt>
              </c:strCache>
            </c:strRef>
          </c:cat>
          <c:val>
            <c:numRef>
              <c:f>1</c:f>
              <c:numCache>
                <c:formatCode>General</c:formatCode>
                <c:ptCount val="10"/>
                <c:pt idx="0">
                  <c:v>0.14</c:v>
                </c:pt>
                <c:pt idx="1">
                  <c:v>0.167</c:v>
                </c:pt>
                <c:pt idx="2">
                  <c:v>0.088</c:v>
                </c:pt>
                <c:pt idx="3">
                  <c:v>0.198</c:v>
                </c:pt>
                <c:pt idx="4">
                  <c:v>0.252</c:v>
                </c:pt>
                <c:pt idx="5">
                  <c:v>0.541</c:v>
                </c:pt>
                <c:pt idx="6">
                  <c:v>0.18</c:v>
                </c:pt>
                <c:pt idx="7">
                  <c:v>0.137</c:v>
                </c:pt>
                <c:pt idx="8">
                  <c:v>0.426</c:v>
                </c:pt>
                <c:pt idx="9">
                  <c:v>0.155</c:v>
                </c:pt>
              </c:numCache>
            </c:numRef>
          </c:val>
        </c:ser>
        <c:ser>
          <c:idx val="2"/>
          <c:order val="2"/>
          <c:tx>
            <c:strRef>
              <c:f>label 2</c:f>
              <c:strCache>
                <c:ptCount val="1"/>
                <c:pt idx="0">
                  <c:v>December</c:v>
                </c:pt>
              </c:strCache>
            </c:strRef>
          </c:tx>
          <c:spPr>
            <a:solidFill>
              <a:srgbClr val="ef473e"/>
            </a:solidFill>
            <a:ln w="0">
              <a:noFill/>
            </a:ln>
          </c:spPr>
          <c:invertIfNegative val="0"/>
          <c:dLbls>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10"/>
                <c:pt idx="0">
                  <c:v>Problem Gambling (PGSI)</c:v>
                </c:pt>
                <c:pt idx="1">
                  <c:v>Severe Anxiety</c:v>
                </c:pt>
                <c:pt idx="2">
                  <c:v>Severe Depression</c:v>
                </c:pt>
                <c:pt idx="3">
                  <c:v>Lost Employment</c:v>
                </c:pt>
                <c:pt idx="4">
                  <c:v>Reduced Work Hours</c:v>
                </c:pt>
                <c:pt idx="5">
                  <c:v>Negative Impact on Household Income</c:v>
                </c:pt>
                <c:pt idx="6">
                  <c:v>Intoxicated Gambling: Alcohol</c:v>
                </c:pt>
                <c:pt idx="7">
                  <c:v>Intoxicated Gambling: Cannabis</c:v>
                </c:pt>
                <c:pt idx="8">
                  <c:v>Motive: To earn income</c:v>
                </c:pt>
                <c:pt idx="9">
                  <c:v>Motive: Feeling nervous or depressed</c:v>
                </c:pt>
              </c:strCache>
            </c:strRef>
          </c:cat>
          <c:val>
            <c:numRef>
              <c:f>2</c:f>
              <c:numCache>
                <c:formatCode>General</c:formatCode>
                <c:ptCount val="10"/>
                <c:pt idx="0">
                  <c:v>0.251</c:v>
                </c:pt>
                <c:pt idx="1">
                  <c:v>0.142</c:v>
                </c:pt>
                <c:pt idx="2">
                  <c:v>0.101</c:v>
                </c:pt>
                <c:pt idx="3">
                  <c:v>0.127</c:v>
                </c:pt>
                <c:pt idx="4">
                  <c:v>0.221</c:v>
                </c:pt>
                <c:pt idx="5">
                  <c:v>0.587</c:v>
                </c:pt>
                <c:pt idx="6">
                  <c:v>0.571</c:v>
                </c:pt>
                <c:pt idx="7">
                  <c:v>0.5</c:v>
                </c:pt>
                <c:pt idx="8">
                  <c:v>0.429</c:v>
                </c:pt>
                <c:pt idx="9">
                  <c:v>0.262</c:v>
                </c:pt>
              </c:numCache>
            </c:numRef>
          </c:val>
        </c:ser>
        <c:gapWidth val="219"/>
        <c:overlap val="-27"/>
        <c:axId val="17636789"/>
        <c:axId val="8009866"/>
      </c:barChart>
      <c:catAx>
        <c:axId val="17636789"/>
        <c:scaling>
          <c:orientation val="minMax"/>
        </c:scaling>
        <c:delete val="0"/>
        <c:axPos val="b"/>
        <c:numFmt formatCode="General" sourceLinked="0"/>
        <c:majorTickMark val="none"/>
        <c:minorTickMark val="none"/>
        <c:tickLblPos val="nextTo"/>
        <c:spPr>
          <a:ln w="9360">
            <a:solidFill>
              <a:srgbClr val="dde2e7"/>
            </a:solidFill>
            <a:round/>
          </a:ln>
        </c:spPr>
        <c:txPr>
          <a:bodyPr/>
          <a:lstStyle/>
          <a:p>
            <a:pPr>
              <a:defRPr b="0" sz="1100" spc="-1" strike="noStrike">
                <a:solidFill>
                  <a:srgbClr val="6a8398"/>
                </a:solidFill>
                <a:latin typeface="Calibri"/>
              </a:defRPr>
            </a:pPr>
          </a:p>
        </c:txPr>
        <c:crossAx val="8009866"/>
        <c:crosses val="autoZero"/>
        <c:auto val="1"/>
        <c:lblAlgn val="ctr"/>
        <c:lblOffset val="100"/>
        <c:noMultiLvlLbl val="0"/>
      </c:catAx>
      <c:valAx>
        <c:axId val="8009866"/>
        <c:scaling>
          <c:orientation val="minMax"/>
        </c:scaling>
        <c:delete val="0"/>
        <c:axPos val="l"/>
        <c:majorGridlines>
          <c:spPr>
            <a:ln w="9360">
              <a:solidFill>
                <a:srgbClr val="dde2e7"/>
              </a:solidFill>
              <a:round/>
            </a:ln>
          </c:spPr>
        </c:majorGridlines>
        <c:numFmt formatCode="0.0%" sourceLinked="0"/>
        <c:majorTickMark val="none"/>
        <c:minorTickMark val="none"/>
        <c:tickLblPos val="nextTo"/>
        <c:spPr>
          <a:ln w="6480">
            <a:noFill/>
          </a:ln>
        </c:spPr>
        <c:txPr>
          <a:bodyPr/>
          <a:lstStyle/>
          <a:p>
            <a:pPr>
              <a:defRPr b="0" sz="1100" spc="-1" strike="noStrike">
                <a:solidFill>
                  <a:srgbClr val="6a8398"/>
                </a:solidFill>
                <a:latin typeface="Calibri"/>
              </a:defRPr>
            </a:pPr>
          </a:p>
        </c:txPr>
        <c:crossAx val="17636789"/>
        <c:crosses val="autoZero"/>
        <c:crossBetween val="between"/>
      </c:valAx>
      <c:spPr>
        <a:noFill/>
        <a:ln w="0">
          <a:noFill/>
        </a:ln>
      </c:spPr>
    </c:plotArea>
    <c:legend>
      <c:legendPos val="b"/>
      <c:overlay val="0"/>
      <c:spPr>
        <a:noFill/>
        <a:ln w="0">
          <a:noFill/>
        </a:ln>
      </c:spPr>
      <c:txPr>
        <a:bodyPr/>
        <a:lstStyle/>
        <a:p>
          <a:pPr>
            <a:defRPr b="0" sz="1100" spc="-1" strike="noStrike">
              <a:solidFill>
                <a:srgbClr val="6a8398"/>
              </a:solidFill>
              <a:latin typeface="Calibri"/>
            </a:defRPr>
          </a:pPr>
        </a:p>
      </c:txPr>
    </c:legend>
    <c:plotVisOnly val="1"/>
    <c:dispBlanksAs val="gap"/>
  </c:chart>
  <c:spPr>
    <a:noFill/>
    <a:ln w="9360">
      <a:noFill/>
    </a:ln>
  </c:spPr>
</c:chartSpace>
</file>

<file path=ppt/charts/chart28.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layout>
        <c:manualLayout>
          <c:layoutTarget val="inner"/>
          <c:xMode val="edge"/>
          <c:yMode val="edge"/>
          <c:x val="0.229988984762254"/>
          <c:y val="0.0279137452043921"/>
          <c:w val="0.753947126858821"/>
          <c:h val="0.749834634210874"/>
        </c:manualLayout>
      </c:layout>
      <c:barChart>
        <c:barDir val="bar"/>
        <c:grouping val="stacked"/>
        <c:varyColors val="0"/>
        <c:ser>
          <c:idx val="0"/>
          <c:order val="0"/>
          <c:tx>
            <c:strRef>
              <c:f>label 0</c:f>
              <c:strCache>
                <c:ptCount val="1"/>
                <c:pt idx="0">
                  <c:v>Online Gambling</c:v>
                </c:pt>
              </c:strCache>
            </c:strRef>
          </c:tx>
          <c:spPr>
            <a:solidFill>
              <a:srgbClr val="565656"/>
            </a:solidFill>
            <a:ln w="0">
              <a:noFill/>
            </a:ln>
          </c:spPr>
          <c:invertIfNegative val="0"/>
          <c:dLbls>
            <c:numFmt formatCode="0.0%" sourceLinked="0"/>
            <c:txPr>
              <a:bodyPr wrap="square"/>
              <a:lstStyle/>
              <a:p>
                <a:pPr>
                  <a:defRPr b="1" sz="900" spc="-1" strike="noStrike">
                    <a:solidFill>
                      <a:srgbClr val="ffffff"/>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6"/>
                <c:pt idx="0">
                  <c:v>General Population</c:v>
                </c:pt>
                <c:pt idx="1">
                  <c:v>Ontarians</c:v>
                </c:pt>
                <c:pt idx="2">
                  <c:v>East Asians</c:v>
                </c:pt>
                <c:pt idx="3">
                  <c:v>Indigenous Canadians</c:v>
                </c:pt>
                <c:pt idx="4">
                  <c:v>South Asians</c:v>
                </c:pt>
                <c:pt idx="5">
                  <c:v>Young Adults (18-24 years)</c:v>
                </c:pt>
              </c:strCache>
            </c:strRef>
          </c:cat>
          <c:val>
            <c:numRef>
              <c:f>0</c:f>
              <c:numCache>
                <c:formatCode>General</c:formatCode>
                <c:ptCount val="6"/>
                <c:pt idx="0">
                  <c:v>0.791</c:v>
                </c:pt>
                <c:pt idx="1">
                  <c:v>0.803</c:v>
                </c:pt>
                <c:pt idx="2">
                  <c:v>0.867</c:v>
                </c:pt>
                <c:pt idx="3">
                  <c:v>0.901</c:v>
                </c:pt>
                <c:pt idx="4">
                  <c:v>0.902</c:v>
                </c:pt>
                <c:pt idx="5">
                  <c:v>0.858</c:v>
                </c:pt>
              </c:numCache>
            </c:numRef>
          </c:val>
        </c:ser>
        <c:ser>
          <c:idx val="1"/>
          <c:order val="1"/>
          <c:tx>
            <c:strRef>
              <c:f>label 1</c:f>
              <c:strCache>
                <c:ptCount val="1"/>
                <c:pt idx="0">
                  <c:v>Single-Event Sports Betting</c:v>
                </c:pt>
              </c:strCache>
            </c:strRef>
          </c:tx>
          <c:spPr>
            <a:solidFill>
              <a:srgbClr val="63b1e5"/>
            </a:solidFill>
            <a:ln w="0">
              <a:noFill/>
            </a:ln>
          </c:spPr>
          <c:invertIfNegative val="0"/>
          <c:dPt>
            <c:idx val="0"/>
            <c:invertIfNegative val="0"/>
            <c:spPr>
              <a:solidFill>
                <a:srgbClr val="63b1e5"/>
              </a:solidFill>
              <a:ln w="0">
                <a:noFill/>
              </a:ln>
            </c:spPr>
          </c:dPt>
          <c:dPt>
            <c:idx val="2"/>
            <c:invertIfNegative val="0"/>
            <c:spPr>
              <a:solidFill>
                <a:srgbClr val="63b1e5"/>
              </a:solidFill>
              <a:ln w="0">
                <a:noFill/>
              </a:ln>
            </c:spPr>
          </c:dPt>
          <c:dLbls>
            <c:numFmt formatCode="0.0%" sourceLinked="0"/>
            <c:dLbl>
              <c:idx val="0"/>
              <c:layout>
                <c:manualLayout>
                  <c:x val="0.00802153139034714"/>
                  <c:y val="-0.0660251179384167"/>
                </c:manualLayout>
              </c:layout>
              <c:numFmt formatCode="0.0%" sourceLinked="0"/>
              <c:txPr>
                <a:bodyPr wrap="square"/>
                <a:lstStyle/>
                <a:p>
                  <a:pPr>
                    <a:defRPr b="1" sz="900" spc="-1" strike="noStrike">
                      <a:solidFill>
                        <a:srgbClr val="000000"/>
                      </a:solidFill>
                      <a:latin typeface="Calibri"/>
                    </a:defRPr>
                  </a:pPr>
                </a:p>
              </c:txPr>
              <c:dLblPos val="ctr"/>
              <c:showLegendKey val="0"/>
              <c:showVal val="1"/>
              <c:showCatName val="0"/>
              <c:showSerName val="0"/>
              <c:showPercent val="0"/>
              <c:separator>; </c:separator>
            </c:dLbl>
            <c:dLbl>
              <c:idx val="2"/>
              <c:layout>
                <c:manualLayout>
                  <c:x val="-0.00809585595445106"/>
                  <c:y val="-0.0632545722596326"/>
                </c:manualLayout>
              </c:layout>
              <c:numFmt formatCode="0.0%" sourceLinked="0"/>
              <c:txPr>
                <a:bodyPr wrap="square"/>
                <a:lstStyle/>
                <a:p>
                  <a:pPr>
                    <a:defRPr b="1" sz="900" spc="-1" strike="noStrike">
                      <a:solidFill>
                        <a:srgbClr val="000000"/>
                      </a:solidFill>
                      <a:latin typeface="Calibri"/>
                    </a:defRPr>
                  </a:pPr>
                </a:p>
              </c:txPr>
              <c:dLblPos val="ctr"/>
              <c:showLegendKey val="0"/>
              <c:showVal val="1"/>
              <c:showCatName val="0"/>
              <c:showSerName val="0"/>
              <c:showPercent val="0"/>
              <c:separator>; </c:separator>
            </c:dLbl>
            <c:txPr>
              <a:bodyPr wrap="square"/>
              <a:lstStyle/>
              <a:p>
                <a:pPr>
                  <a:defRPr b="1" sz="900" spc="-1" strike="noStrike">
                    <a:solidFill>
                      <a:srgbClr val="ffffff"/>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6"/>
                <c:pt idx="0">
                  <c:v>General Population</c:v>
                </c:pt>
                <c:pt idx="1">
                  <c:v>Ontarians</c:v>
                </c:pt>
                <c:pt idx="2">
                  <c:v>East Asians</c:v>
                </c:pt>
                <c:pt idx="3">
                  <c:v>Indigenous Canadians</c:v>
                </c:pt>
                <c:pt idx="4">
                  <c:v>South Asians</c:v>
                </c:pt>
                <c:pt idx="5">
                  <c:v>Young Adults (18-24 years)</c:v>
                </c:pt>
              </c:strCache>
            </c:strRef>
          </c:cat>
          <c:val>
            <c:numRef>
              <c:f>1</c:f>
              <c:numCache>
                <c:formatCode>General</c:formatCode>
                <c:ptCount val="6"/>
                <c:pt idx="0">
                  <c:v>0.086</c:v>
                </c:pt>
                <c:pt idx="1">
                  <c:v>0.149</c:v>
                </c:pt>
                <c:pt idx="2">
                  <c:v>0.158</c:v>
                </c:pt>
                <c:pt idx="3">
                  <c:v>0.18</c:v>
                </c:pt>
                <c:pt idx="4">
                  <c:v>0.219</c:v>
                </c:pt>
                <c:pt idx="5">
                  <c:v>0.296</c:v>
                </c:pt>
              </c:numCache>
            </c:numRef>
          </c:val>
        </c:ser>
        <c:ser>
          <c:idx val="2"/>
          <c:order val="2"/>
          <c:tx>
            <c:strRef>
              <c:f>label 2</c:f>
              <c:strCache>
                <c:ptCount val="1"/>
                <c:pt idx="0">
                  <c:v>High-Risk Problem Gambling (PGSI)</c:v>
                </c:pt>
              </c:strCache>
            </c:strRef>
          </c:tx>
          <c:spPr>
            <a:gradFill>
              <a:gsLst>
                <a:gs pos="0">
                  <a:srgbClr val="aeaeae"/>
                </a:gs>
                <a:gs pos="100000">
                  <a:srgbClr val="a4a4a4"/>
                </a:gs>
              </a:gsLst>
              <a:lin ang="5400000"/>
            </a:gradFill>
            <a:ln w="0">
              <a:noFill/>
            </a:ln>
          </c:spPr>
          <c:invertIfNegative val="0"/>
          <c:dPt>
            <c:idx val="0"/>
            <c:invertIfNegative val="0"/>
            <c:spPr>
              <a:gradFill>
                <a:gsLst>
                  <a:gs pos="0">
                    <a:srgbClr val="aeaeae"/>
                  </a:gs>
                  <a:gs pos="100000">
                    <a:srgbClr val="a4a4a4"/>
                  </a:gs>
                </a:gsLst>
                <a:lin ang="5400000"/>
              </a:gradFill>
              <a:ln w="0">
                <a:noFill/>
              </a:ln>
            </c:spPr>
          </c:dPt>
          <c:dPt>
            <c:idx val="1"/>
            <c:invertIfNegative val="0"/>
            <c:spPr>
              <a:gradFill>
                <a:gsLst>
                  <a:gs pos="0">
                    <a:srgbClr val="aeaeae"/>
                  </a:gs>
                  <a:gs pos="100000">
                    <a:srgbClr val="a4a4a4"/>
                  </a:gs>
                </a:gsLst>
                <a:lin ang="5400000"/>
              </a:gradFill>
              <a:ln w="0">
                <a:noFill/>
              </a:ln>
            </c:spPr>
          </c:dPt>
          <c:dLbls>
            <c:numFmt formatCode="0.0%" sourceLinked="0"/>
            <c:dLbl>
              <c:idx val="0"/>
              <c:layout>
                <c:manualLayout>
                  <c:x val="-0.0106937961455173"/>
                  <c:y val="0.0710597831248836"/>
                </c:manualLayout>
              </c:layout>
              <c:numFmt formatCode="0.0%" sourceLinked="0"/>
              <c:txPr>
                <a:bodyPr wrap="square"/>
                <a:lstStyle/>
                <a:p>
                  <a:pPr>
                    <a:defRPr b="1" sz="900" spc="-1" strike="noStrike">
                      <a:solidFill>
                        <a:srgbClr val="000000"/>
                      </a:solidFill>
                      <a:latin typeface="Calibri"/>
                    </a:defRPr>
                  </a:pPr>
                </a:p>
              </c:txPr>
              <c:dLblPos val="ctr"/>
              <c:showLegendKey val="0"/>
              <c:showVal val="1"/>
              <c:showCatName val="0"/>
              <c:showSerName val="0"/>
              <c:showPercent val="0"/>
              <c:separator>; </c:separator>
            </c:dLbl>
            <c:dLbl>
              <c:idx val="1"/>
              <c:layout>
                <c:manualLayout>
                  <c:x val="0.00802153139034719"/>
                  <c:y val="-0.0660251179384167"/>
                </c:manualLayout>
              </c:layout>
              <c:numFmt formatCode="0.0%" sourceLinked="0"/>
              <c:txPr>
                <a:bodyPr wrap="square"/>
                <a:lstStyle/>
                <a:p>
                  <a:pPr>
                    <a:defRPr b="1" sz="900" spc="-1" strike="noStrike">
                      <a:solidFill>
                        <a:srgbClr val="000000"/>
                      </a:solidFill>
                      <a:latin typeface="Calibri"/>
                    </a:defRPr>
                  </a:pPr>
                </a:p>
              </c:txPr>
              <c:dLblPos val="ctr"/>
              <c:showLegendKey val="0"/>
              <c:showVal val="1"/>
              <c:showCatName val="0"/>
              <c:showSerName val="0"/>
              <c:showPercent val="0"/>
              <c:separator>; </c:separator>
            </c:dLbl>
            <c:txPr>
              <a:bodyPr wrap="square"/>
              <a:lstStyle/>
              <a:p>
                <a:pPr>
                  <a:defRPr b="1" sz="900" spc="-1" strike="noStrike">
                    <a:solidFill>
                      <a:srgbClr val="ffffff"/>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6"/>
                <c:pt idx="0">
                  <c:v>General Population</c:v>
                </c:pt>
                <c:pt idx="1">
                  <c:v>Ontarians</c:v>
                </c:pt>
                <c:pt idx="2">
                  <c:v>East Asians</c:v>
                </c:pt>
                <c:pt idx="3">
                  <c:v>Indigenous Canadians</c:v>
                </c:pt>
                <c:pt idx="4">
                  <c:v>South Asians</c:v>
                </c:pt>
                <c:pt idx="5">
                  <c:v>Young Adults (18-24 years)</c:v>
                </c:pt>
              </c:strCache>
            </c:strRef>
          </c:cat>
          <c:val>
            <c:numRef>
              <c:f>2</c:f>
              <c:numCache>
                <c:formatCode>General</c:formatCode>
                <c:ptCount val="6"/>
                <c:pt idx="0">
                  <c:v>0.095</c:v>
                </c:pt>
                <c:pt idx="1">
                  <c:v>0.15</c:v>
                </c:pt>
                <c:pt idx="2">
                  <c:v>0.17</c:v>
                </c:pt>
                <c:pt idx="3">
                  <c:v>0.225</c:v>
                </c:pt>
                <c:pt idx="4">
                  <c:v>0.275</c:v>
                </c:pt>
                <c:pt idx="5">
                  <c:v>0.335</c:v>
                </c:pt>
              </c:numCache>
            </c:numRef>
          </c:val>
        </c:ser>
        <c:ser>
          <c:idx val="3"/>
          <c:order val="3"/>
          <c:tx>
            <c:strRef>
              <c:f>label 3</c:f>
              <c:strCache>
                <c:ptCount val="1"/>
                <c:pt idx="0">
                  <c:v>Low Positive Play Beliefs</c:v>
                </c:pt>
              </c:strCache>
            </c:strRef>
          </c:tx>
          <c:spPr>
            <a:solidFill>
              <a:srgbClr val="00a39b"/>
            </a:solidFill>
            <a:ln w="0">
              <a:noFill/>
            </a:ln>
          </c:spPr>
          <c:invertIfNegative val="0"/>
          <c:dLbls>
            <c:numFmt formatCode="0.0%" sourceLinked="0"/>
            <c:txPr>
              <a:bodyPr wrap="square"/>
              <a:lstStyle/>
              <a:p>
                <a:pPr>
                  <a:defRPr b="1" sz="900" spc="-1" strike="noStrike">
                    <a:solidFill>
                      <a:srgbClr val="e7e6e6"/>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6"/>
                <c:pt idx="0">
                  <c:v>General Population</c:v>
                </c:pt>
                <c:pt idx="1">
                  <c:v>Ontarians</c:v>
                </c:pt>
                <c:pt idx="2">
                  <c:v>East Asians</c:v>
                </c:pt>
                <c:pt idx="3">
                  <c:v>Indigenous Canadians</c:v>
                </c:pt>
                <c:pt idx="4">
                  <c:v>South Asians</c:v>
                </c:pt>
                <c:pt idx="5">
                  <c:v>Young Adults (18-24 years)</c:v>
                </c:pt>
              </c:strCache>
            </c:strRef>
          </c:cat>
          <c:val>
            <c:numRef>
              <c:f>3</c:f>
              <c:numCache>
                <c:formatCode>General</c:formatCode>
                <c:ptCount val="6"/>
                <c:pt idx="0">
                  <c:v>0.265</c:v>
                </c:pt>
                <c:pt idx="1">
                  <c:v>0.266</c:v>
                </c:pt>
                <c:pt idx="2">
                  <c:v>0.301</c:v>
                </c:pt>
                <c:pt idx="3">
                  <c:v>0.315</c:v>
                </c:pt>
                <c:pt idx="4">
                  <c:v>0.412</c:v>
                </c:pt>
                <c:pt idx="5">
                  <c:v>0.463</c:v>
                </c:pt>
              </c:numCache>
            </c:numRef>
          </c:val>
        </c:ser>
        <c:ser>
          <c:idx val="4"/>
          <c:order val="4"/>
          <c:tx>
            <c:strRef>
              <c:f>label 4</c:f>
              <c:strCache>
                <c:ptCount val="1"/>
                <c:pt idx="0">
                  <c:v>Low Positive Play Behaviours</c:v>
                </c:pt>
              </c:strCache>
            </c:strRef>
          </c:tx>
          <c:spPr>
            <a:solidFill>
              <a:srgbClr val="6e288d"/>
            </a:solidFill>
            <a:ln w="0">
              <a:noFill/>
            </a:ln>
          </c:spPr>
          <c:invertIfNegative val="0"/>
          <c:dLbls>
            <c:numFmt formatCode="0.0%" sourceLinked="0"/>
            <c:txPr>
              <a:bodyPr wrap="square"/>
              <a:lstStyle/>
              <a:p>
                <a:pPr>
                  <a:defRPr b="1" sz="900" spc="-1" strike="noStrike">
                    <a:solidFill>
                      <a:srgbClr val="ffffff"/>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6"/>
                <c:pt idx="0">
                  <c:v>General Population</c:v>
                </c:pt>
                <c:pt idx="1">
                  <c:v>Ontarians</c:v>
                </c:pt>
                <c:pt idx="2">
                  <c:v>East Asians</c:v>
                </c:pt>
                <c:pt idx="3">
                  <c:v>Indigenous Canadians</c:v>
                </c:pt>
                <c:pt idx="4">
                  <c:v>South Asians</c:v>
                </c:pt>
                <c:pt idx="5">
                  <c:v>Young Adults (18-24 years)</c:v>
                </c:pt>
              </c:strCache>
            </c:strRef>
          </c:cat>
          <c:val>
            <c:numRef>
              <c:f>4</c:f>
              <c:numCache>
                <c:formatCode>General</c:formatCode>
                <c:ptCount val="6"/>
                <c:pt idx="0">
                  <c:v>0.182</c:v>
                </c:pt>
                <c:pt idx="1">
                  <c:v>0.227</c:v>
                </c:pt>
                <c:pt idx="2">
                  <c:v>0.233</c:v>
                </c:pt>
                <c:pt idx="3">
                  <c:v>0.324</c:v>
                </c:pt>
                <c:pt idx="4">
                  <c:v>0.327</c:v>
                </c:pt>
                <c:pt idx="5">
                  <c:v>0.4</c:v>
                </c:pt>
              </c:numCache>
            </c:numRef>
          </c:val>
        </c:ser>
        <c:ser>
          <c:idx val="5"/>
          <c:order val="5"/>
          <c:tx>
            <c:strRef>
              <c:f>label 5</c:f>
              <c:strCache>
                <c:ptCount val="1"/>
                <c:pt idx="0">
                  <c:v>Chasing Gambling Losses</c:v>
                </c:pt>
              </c:strCache>
            </c:strRef>
          </c:tx>
          <c:spPr>
            <a:gradFill>
              <a:gsLst>
                <a:gs pos="0">
                  <a:srgbClr val="80b761"/>
                </a:gs>
                <a:gs pos="100000">
                  <a:srgbClr val="6fb142"/>
                </a:gs>
              </a:gsLst>
              <a:lin ang="5400000"/>
            </a:gradFill>
            <a:ln w="0">
              <a:noFill/>
            </a:ln>
          </c:spPr>
          <c:invertIfNegative val="0"/>
          <c:dPt>
            <c:idx val="0"/>
            <c:invertIfNegative val="0"/>
            <c:spPr>
              <a:gradFill>
                <a:gsLst>
                  <a:gs pos="0">
                    <a:srgbClr val="80b761"/>
                  </a:gs>
                  <a:gs pos="100000">
                    <a:srgbClr val="6fb142"/>
                  </a:gs>
                </a:gsLst>
                <a:lin ang="5400000"/>
              </a:gradFill>
              <a:ln w="0">
                <a:noFill/>
              </a:ln>
            </c:spPr>
          </c:dPt>
          <c:dLbls>
            <c:numFmt formatCode="0.0%" sourceLinked="0"/>
            <c:dLbl>
              <c:idx val="0"/>
              <c:layout>
                <c:manualLayout>
                  <c:x val="0.00668379894501224"/>
                  <c:y val="-0.065984071900657"/>
                </c:manualLayout>
              </c:layout>
              <c:numFmt formatCode="0.0%" sourceLinked="0"/>
              <c:txPr>
                <a:bodyPr wrap="square"/>
                <a:lstStyle/>
                <a:p>
                  <a:pPr>
                    <a:defRPr b="1" sz="900" spc="-1" strike="noStrike">
                      <a:solidFill>
                        <a:srgbClr val="000000"/>
                      </a:solidFill>
                      <a:latin typeface="Calibri"/>
                    </a:defRPr>
                  </a:pPr>
                </a:p>
              </c:txPr>
              <c:dLblPos val="ctr"/>
              <c:showLegendKey val="0"/>
              <c:showVal val="1"/>
              <c:showCatName val="0"/>
              <c:showSerName val="0"/>
              <c:showPercent val="0"/>
              <c:separator>; </c:separator>
            </c:dLbl>
            <c:txPr>
              <a:bodyPr wrap="square"/>
              <a:lstStyle/>
              <a:p>
                <a:pPr>
                  <a:defRPr b="1" sz="900" spc="-1" strike="noStrike">
                    <a:solidFill>
                      <a:srgbClr val="ffffff"/>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6"/>
                <c:pt idx="0">
                  <c:v>General Population</c:v>
                </c:pt>
                <c:pt idx="1">
                  <c:v>Ontarians</c:v>
                </c:pt>
                <c:pt idx="2">
                  <c:v>East Asians</c:v>
                </c:pt>
                <c:pt idx="3">
                  <c:v>Indigenous Canadians</c:v>
                </c:pt>
                <c:pt idx="4">
                  <c:v>South Asians</c:v>
                </c:pt>
                <c:pt idx="5">
                  <c:v>Young Adults (18-24 years)</c:v>
                </c:pt>
              </c:strCache>
            </c:strRef>
          </c:cat>
          <c:val>
            <c:numRef>
              <c:f>5</c:f>
              <c:numCache>
                <c:formatCode>General</c:formatCode>
                <c:ptCount val="6"/>
                <c:pt idx="0">
                  <c:v>0.118</c:v>
                </c:pt>
                <c:pt idx="1">
                  <c:v>0.182</c:v>
                </c:pt>
                <c:pt idx="2">
                  <c:v>0.233</c:v>
                </c:pt>
                <c:pt idx="3">
                  <c:v>0.168</c:v>
                </c:pt>
                <c:pt idx="4">
                  <c:v>0.349</c:v>
                </c:pt>
                <c:pt idx="5">
                  <c:v>0.311</c:v>
                </c:pt>
              </c:numCache>
            </c:numRef>
          </c:val>
        </c:ser>
        <c:ser>
          <c:idx val="6"/>
          <c:order val="6"/>
          <c:tx>
            <c:strRef>
              <c:f>label 6</c:f>
              <c:strCache>
                <c:ptCount val="1"/>
                <c:pt idx="0">
                  <c:v>Illusions of Control</c:v>
                </c:pt>
              </c:strCache>
            </c:strRef>
          </c:tx>
          <c:spPr>
            <a:solidFill>
              <a:srgbClr val="175e8d"/>
            </a:solidFill>
            <a:ln w="0">
              <a:noFill/>
            </a:ln>
          </c:spPr>
          <c:invertIfNegative val="0"/>
          <c:dLbls>
            <c:numFmt formatCode="0.0%" sourceLinked="0"/>
            <c:txPr>
              <a:bodyPr wrap="square"/>
              <a:lstStyle/>
              <a:p>
                <a:pPr>
                  <a:defRPr b="1" sz="900" spc="-1" strike="noStrike">
                    <a:solidFill>
                      <a:srgbClr val="ffffff"/>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6"/>
                <c:pt idx="0">
                  <c:v>General Population</c:v>
                </c:pt>
                <c:pt idx="1">
                  <c:v>Ontarians</c:v>
                </c:pt>
                <c:pt idx="2">
                  <c:v>East Asians</c:v>
                </c:pt>
                <c:pt idx="3">
                  <c:v>Indigenous Canadians</c:v>
                </c:pt>
                <c:pt idx="4">
                  <c:v>South Asians</c:v>
                </c:pt>
                <c:pt idx="5">
                  <c:v>Young Adults (18-24 years)</c:v>
                </c:pt>
              </c:strCache>
            </c:strRef>
          </c:cat>
          <c:val>
            <c:numRef>
              <c:f>6</c:f>
              <c:numCache>
                <c:formatCode>General</c:formatCode>
                <c:ptCount val="6"/>
                <c:pt idx="0">
                  <c:v>0.232</c:v>
                </c:pt>
                <c:pt idx="1">
                  <c:v>0.362</c:v>
                </c:pt>
                <c:pt idx="2">
                  <c:v>0.463</c:v>
                </c:pt>
                <c:pt idx="3">
                  <c:v>0.314</c:v>
                </c:pt>
                <c:pt idx="4">
                  <c:v>0.541</c:v>
                </c:pt>
                <c:pt idx="5">
                  <c:v>0.5</c:v>
                </c:pt>
              </c:numCache>
            </c:numRef>
          </c:val>
        </c:ser>
        <c:gapWidth val="150"/>
        <c:overlap val="100"/>
        <c:axId val="6790655"/>
        <c:axId val="53627908"/>
      </c:barChart>
      <c:catAx>
        <c:axId val="6790655"/>
        <c:scaling>
          <c:orientation val="minMax"/>
        </c:scaling>
        <c:delete val="0"/>
        <c:axPos val="b"/>
        <c:numFmt formatCode="General" sourceLinked="0"/>
        <c:majorTickMark val="none"/>
        <c:minorTickMark val="none"/>
        <c:tickLblPos val="nextTo"/>
        <c:spPr>
          <a:ln w="12600">
            <a:solidFill>
              <a:srgbClr val="d9d9d9"/>
            </a:solidFill>
            <a:round/>
          </a:ln>
        </c:spPr>
        <c:txPr>
          <a:bodyPr/>
          <a:lstStyle/>
          <a:p>
            <a:pPr>
              <a:defRPr b="1" sz="1100" spc="-1" strike="noStrike">
                <a:solidFill>
                  <a:srgbClr val="595959"/>
                </a:solidFill>
                <a:latin typeface="Calibri"/>
              </a:defRPr>
            </a:pPr>
          </a:p>
        </c:txPr>
        <c:crossAx val="53627908"/>
        <c:crosses val="autoZero"/>
        <c:auto val="1"/>
        <c:lblAlgn val="ctr"/>
        <c:lblOffset val="100"/>
        <c:noMultiLvlLbl val="0"/>
      </c:catAx>
      <c:valAx>
        <c:axId val="53627908"/>
        <c:scaling>
          <c:orientation val="minMax"/>
        </c:scaling>
        <c:delete val="1"/>
        <c:axPos val="l"/>
        <c:majorGridlines>
          <c:spPr>
            <a:ln w="9360">
              <a:solidFill>
                <a:srgbClr val="d9d9d9"/>
              </a:solidFill>
              <a:round/>
            </a:ln>
          </c:spPr>
        </c:majorGridlines>
        <c:numFmt formatCode="General" sourceLinked="1"/>
        <c:majorTickMark val="none"/>
        <c:minorTickMark val="none"/>
        <c:tickLblPos val="nextTo"/>
        <c:spPr>
          <a:ln w="6480">
            <a:solidFill>
              <a:srgbClr val="8b8b8b"/>
            </a:solidFill>
            <a:round/>
          </a:ln>
        </c:spPr>
        <c:txPr>
          <a:bodyPr/>
          <a:lstStyle/>
          <a:p>
            <a:pPr>
              <a:defRPr b="0" sz="1000" spc="-1" strike="noStrike">
                <a:solidFill>
                  <a:srgbClr val="000000"/>
                </a:solidFill>
                <a:latin typeface="Calibri"/>
              </a:defRPr>
            </a:pPr>
          </a:p>
        </c:txPr>
        <c:crossAx val="6790655"/>
        <c:crossBetween val="between"/>
      </c:valAx>
      <c:spPr>
        <a:noFill/>
        <a:ln w="0">
          <a:noFill/>
        </a:ln>
      </c:spPr>
    </c:plotArea>
    <c:legend>
      <c:legendPos val="b"/>
      <c:layout>
        <c:manualLayout>
          <c:xMode val="edge"/>
          <c:yMode val="edge"/>
          <c:x val="0.132091059298697"/>
          <c:y val="0.814459584601138"/>
          <c:w val="0.745536329003534"/>
          <c:h val="0.145200767348019"/>
        </c:manualLayout>
      </c:layout>
      <c:overlay val="0"/>
      <c:spPr>
        <a:noFill/>
        <a:ln w="0">
          <a:noFill/>
        </a:ln>
      </c:spPr>
      <c:txPr>
        <a:bodyPr/>
        <a:lstStyle/>
        <a:p>
          <a:pPr>
            <a:defRPr b="0" sz="1000" spc="-1" strike="noStrike">
              <a:solidFill>
                <a:srgbClr val="595959"/>
              </a:solidFill>
              <a:latin typeface="Calibri"/>
            </a:defRPr>
          </a:pPr>
        </a:p>
      </c:txPr>
    </c:legend>
    <c:plotVisOnly val="1"/>
    <c:dispBlanksAs val="gap"/>
  </c:chart>
  <c:spPr>
    <a:solidFill>
      <a:srgbClr val="ffffff"/>
    </a:solidFill>
    <a:ln w="9360">
      <a:noFill/>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US" sz="1600" spc="-1" strike="noStrike">
                <a:solidFill>
                  <a:srgbClr val="768da0"/>
                </a:solidFill>
                <a:latin typeface="Calibri"/>
              </a:defRPr>
            </a:pPr>
            <a:r>
              <a:rPr b="0" lang="en-US" sz="1600" spc="-1" strike="noStrike">
                <a:solidFill>
                  <a:srgbClr val="768da0"/>
                </a:solidFill>
                <a:latin typeface="Calibri"/>
              </a:rPr>
              <a:t>Typical gambling involvement in past 12 months</a:t>
            </a:r>
          </a:p>
        </c:rich>
      </c:tx>
      <c:layout>
        <c:manualLayout>
          <c:xMode val="edge"/>
          <c:yMode val="edge"/>
          <c:x val="0.106357035969628"/>
          <c:y val="0.0584379615952733"/>
        </c:manualLayout>
      </c:layout>
      <c:overlay val="0"/>
      <c:spPr>
        <a:noFill/>
        <a:ln w="0">
          <a:noFill/>
        </a:ln>
      </c:spPr>
    </c:title>
    <c:autoTitleDeleted val="0"/>
    <c:plotArea>
      <c:pieChart>
        <c:varyColors val="1"/>
        <c:ser>
          <c:idx val="0"/>
          <c:order val="0"/>
          <c:tx>
            <c:strRef>
              <c:f>label 0</c:f>
              <c:strCache>
                <c:ptCount val="1"/>
                <c:pt idx="0">
                  <c:v>Series1</c:v>
                </c:pt>
              </c:strCache>
            </c:strRef>
          </c:tx>
          <c:spPr>
            <a:solidFill>
              <a:srgbClr val="00b388"/>
            </a:solidFill>
            <a:ln w="0">
              <a:noFill/>
            </a:ln>
          </c:spPr>
          <c:explosion val="0"/>
          <c:dPt>
            <c:idx val="0"/>
            <c:spPr>
              <a:noFill/>
              <a:ln w="19080">
                <a:solidFill>
                  <a:srgbClr val="ffffff"/>
                </a:solidFill>
                <a:round/>
              </a:ln>
            </c:spPr>
          </c:dPt>
          <c:dPt>
            <c:idx val="1"/>
            <c:spPr>
              <a:solidFill>
                <a:srgbClr val="00a6df"/>
              </a:solidFill>
              <a:ln w="19080">
                <a:solidFill>
                  <a:srgbClr val="ffffff"/>
                </a:solidFill>
                <a:round/>
              </a:ln>
            </c:spPr>
          </c:dPt>
          <c:dPt>
            <c:idx val="2"/>
            <c:spPr>
              <a:solidFill>
                <a:srgbClr val="00b388"/>
              </a:solidFill>
              <a:ln w="19080">
                <a:solidFill>
                  <a:srgbClr val="ffffff"/>
                </a:solidFill>
                <a:round/>
              </a:ln>
            </c:spPr>
          </c:dPt>
          <c:dPt>
            <c:idx val="3"/>
            <c:spPr>
              <a:solidFill>
                <a:srgbClr val="175e8d"/>
              </a:solidFill>
              <a:ln w="19080">
                <a:solidFill>
                  <a:srgbClr val="ffffff"/>
                </a:solidFill>
                <a:round/>
              </a:ln>
            </c:spPr>
          </c:dPt>
          <c:dLbls>
            <c:numFmt formatCode="General" sourceLinked="0"/>
            <c:dLbl>
              <c:idx val="0"/>
              <c:txPr>
                <a:bodyPr wrap="square"/>
                <a:lstStyle/>
                <a:p>
                  <a:pPr>
                    <a:defRPr b="1" sz="1800" spc="-1" strike="noStrike">
                      <a:solidFill>
                        <a:srgbClr val="ffffff"/>
                      </a:solidFill>
                      <a:latin typeface="Calibri"/>
                    </a:defRPr>
                  </a:pPr>
                </a:p>
              </c:txPr>
              <c:dLblPos val="bestFit"/>
              <c:showLegendKey val="0"/>
              <c:showVal val="0"/>
              <c:showCatName val="0"/>
              <c:showSerName val="0"/>
              <c:showPercent val="0"/>
              <c:separator>; </c:separator>
            </c:dLbl>
            <c:dLbl>
              <c:idx val="1"/>
              <c:numFmt formatCode="General" sourceLinked="0"/>
              <c:txPr>
                <a:bodyPr wrap="square"/>
                <a:lstStyle/>
                <a:p>
                  <a:pPr>
                    <a:defRPr b="1" sz="1800" spc="-1" strike="noStrike">
                      <a:solidFill>
                        <a:srgbClr val="ffffff"/>
                      </a:solidFill>
                      <a:latin typeface="Calibri"/>
                    </a:defRPr>
                  </a:pPr>
                </a:p>
              </c:txPr>
              <c:tx>
                <c:rich>
                  <a:bodyPr/>
                  <a:p>
                    <a:r>
                      <a:rPr b="1" sz="1800" spc="-1" strike="noStrike">
                        <a:solidFill>
                          <a:srgbClr val="ffffff"/>
                        </a:solidFill>
                        <a:latin typeface="Calibri"/>
                      </a:rPr>
                      <a:t>9.7%</a:t>
                    </a:r>
                  </a:p>
                </c:rich>
              </c:tx>
              <c:dLblPos val="bestFit"/>
              <c:showLegendKey val="0"/>
              <c:showVal val="1"/>
              <c:showCatName val="0"/>
              <c:showSerName val="0"/>
              <c:showPercent val="0"/>
              <c:separator>; </c:separator>
            </c:dLbl>
            <c:dLbl>
              <c:idx val="2"/>
              <c:numFmt formatCode="General" sourceLinked="0"/>
              <c:txPr>
                <a:bodyPr wrap="square"/>
                <a:lstStyle/>
                <a:p>
                  <a:pPr>
                    <a:defRPr b="1" sz="1800" spc="-1" strike="noStrike">
                      <a:solidFill>
                        <a:srgbClr val="ffffff"/>
                      </a:solidFill>
                      <a:latin typeface="Calibri"/>
                    </a:defRPr>
                  </a:pPr>
                </a:p>
              </c:txPr>
              <c:tx>
                <c:rich>
                  <a:bodyPr/>
                  <a:p>
                    <a:r>
                      <a:rPr b="1" sz="1800" spc="-1" strike="noStrike">
                        <a:solidFill>
                          <a:srgbClr val="ffffff"/>
                        </a:solidFill>
                        <a:latin typeface="Calibri"/>
                      </a:rPr>
                      <a:t>76.7%</a:t>
                    </a:r>
                  </a:p>
                </c:rich>
              </c:tx>
              <c:dLblPos val="bestFit"/>
              <c:showLegendKey val="0"/>
              <c:showVal val="1"/>
              <c:showCatName val="0"/>
              <c:showSerName val="0"/>
              <c:showPercent val="0"/>
              <c:separator>; </c:separator>
            </c:dLbl>
            <c:dLbl>
              <c:idx val="3"/>
              <c:numFmt formatCode="General" sourceLinked="0"/>
              <c:txPr>
                <a:bodyPr wrap="square"/>
                <a:lstStyle/>
                <a:p>
                  <a:pPr>
                    <a:defRPr b="1" sz="1800" spc="-1" strike="noStrike">
                      <a:solidFill>
                        <a:srgbClr val="ffffff"/>
                      </a:solidFill>
                      <a:latin typeface="Calibri"/>
                    </a:defRPr>
                  </a:pPr>
                </a:p>
              </c:txPr>
              <c:tx>
                <c:rich>
                  <a:bodyPr/>
                  <a:p>
                    <a:r>
                      <a:rPr b="1" sz="1800" spc="-1" strike="noStrike">
                        <a:solidFill>
                          <a:srgbClr val="ffffff"/>
                        </a:solidFill>
                        <a:latin typeface="Calibri"/>
                      </a:rPr>
                      <a:t>13.6%</a:t>
                    </a:r>
                  </a:p>
                </c:rich>
              </c:tx>
              <c:dLblPos val="bestFit"/>
              <c:showLegendKey val="0"/>
              <c:showVal val="1"/>
              <c:showCatName val="0"/>
              <c:showSerName val="0"/>
              <c:showPercent val="0"/>
              <c:separator>; </c:separator>
            </c:dLbl>
            <c:txPr>
              <a:bodyPr wrap="square"/>
              <a:lstStyle/>
              <a:p>
                <a:pPr>
                  <a:defRPr b="1" sz="1800" spc="-1" strike="noStrike">
                    <a:solidFill>
                      <a:srgbClr val="ffffff"/>
                    </a:solidFill>
                    <a:latin typeface="Calibri"/>
                  </a:defRPr>
                </a:pPr>
              </a:p>
            </c:txPr>
            <c:dLblPos val="bestFit"/>
            <c:showLegendKey val="0"/>
            <c:showVal val="1"/>
            <c:showCatName val="0"/>
            <c:showSerName val="0"/>
            <c:showPercent val="0"/>
            <c:separator>; </c:separator>
            <c:showLeaderLines val="0"/>
          </c:dLbls>
          <c:cat>
            <c:strRef>
              <c:f>categories</c:f>
              <c:strCache>
                <c:ptCount val="4"/>
                <c:pt idx="0">
                  <c:v/>
                </c:pt>
                <c:pt idx="1">
                  <c:v>Online</c:v>
                </c:pt>
                <c:pt idx="2">
                  <c:v>In-Person</c:v>
                </c:pt>
                <c:pt idx="3">
                  <c:v>Both</c:v>
                </c:pt>
              </c:strCache>
            </c:strRef>
          </c:cat>
          <c:val>
            <c:numRef>
              <c:f>0</c:f>
              <c:numCache>
                <c:formatCode>General</c:formatCode>
                <c:ptCount val="4"/>
                <c:pt idx="0">
                  <c:v>0</c:v>
                </c:pt>
                <c:pt idx="1">
                  <c:v>9.67581047381546</c:v>
                </c:pt>
                <c:pt idx="2">
                  <c:v>76.7082294264339</c:v>
                </c:pt>
                <c:pt idx="3">
                  <c:v>13.6159600997506</c:v>
                </c:pt>
              </c:numCache>
            </c:numRef>
          </c:val>
        </c:ser>
        <c:firstSliceAng val="0"/>
      </c:pieChart>
      <c:spPr>
        <a:noFill/>
        <a:ln w="0">
          <a:noFill/>
        </a:ln>
      </c:spPr>
    </c:plotArea>
    <c:legend>
      <c:legendPos val="r"/>
      <c:layout>
        <c:manualLayout>
          <c:xMode val="edge"/>
          <c:yMode val="edge"/>
          <c:x val="0.698553455633764"/>
          <c:y val="0.370014771048744"/>
          <c:w val="0.216273140450061"/>
          <c:h val="0.406887637337273"/>
        </c:manualLayout>
      </c:layout>
      <c:overlay val="0"/>
      <c:spPr>
        <a:noFill/>
        <a:ln w="0">
          <a:noFill/>
        </a:ln>
      </c:spPr>
      <c:txPr>
        <a:bodyPr/>
        <a:lstStyle/>
        <a:p>
          <a:pPr>
            <a:defRPr b="1" sz="1800" spc="-1" strike="noStrike">
              <a:solidFill>
                <a:srgbClr val="323e48"/>
              </a:solidFill>
              <a:latin typeface="Calibri"/>
            </a:defRPr>
          </a:pPr>
        </a:p>
      </c:txPr>
    </c:legend>
    <c:plotVisOnly val="1"/>
    <c:dispBlanksAs val="gap"/>
  </c:chart>
  <c:spPr>
    <a:noFill/>
    <a:ln w="9360">
      <a:noFill/>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US" sz="1600" spc="-1" strike="noStrike">
                <a:solidFill>
                  <a:srgbClr val="768da0"/>
                </a:solidFill>
                <a:latin typeface="Calibri"/>
              </a:defRPr>
            </a:pPr>
            <a:r>
              <a:rPr b="0" lang="en-US" sz="1600" spc="-1" strike="noStrike">
                <a:solidFill>
                  <a:srgbClr val="768da0"/>
                </a:solidFill>
                <a:latin typeface="Calibri"/>
              </a:rPr>
              <a:t>Online gambling behaviour in six weeks since COVID-19 emergency measures instituted</a:t>
            </a:r>
          </a:p>
        </c:rich>
      </c:tx>
      <c:layout>
        <c:manualLayout>
          <c:xMode val="edge"/>
          <c:yMode val="edge"/>
          <c:x val="0.0809065667979596"/>
          <c:y val="0.0591186440677966"/>
        </c:manualLayout>
      </c:layout>
      <c:overlay val="0"/>
      <c:spPr>
        <a:noFill/>
        <a:ln w="0">
          <a:noFill/>
        </a:ln>
      </c:spPr>
    </c:title>
    <c:autoTitleDeleted val="0"/>
    <c:plotArea>
      <c:pieChart>
        <c:varyColors val="1"/>
        <c:ser>
          <c:idx val="0"/>
          <c:order val="0"/>
          <c:tx>
            <c:strRef>
              <c:f>label 0</c:f>
              <c:strCache>
                <c:ptCount val="1"/>
                <c:pt idx="0">
                  <c:v>Series1</c:v>
                </c:pt>
              </c:strCache>
            </c:strRef>
          </c:tx>
          <c:spPr>
            <a:solidFill>
              <a:srgbClr val="00b388"/>
            </a:solidFill>
            <a:ln w="0">
              <a:noFill/>
            </a:ln>
          </c:spPr>
          <c:explosion val="0"/>
          <c:dPt>
            <c:idx val="0"/>
            <c:spPr>
              <a:noFill/>
              <a:ln w="19080">
                <a:solidFill>
                  <a:srgbClr val="ffffff"/>
                </a:solidFill>
                <a:round/>
              </a:ln>
            </c:spPr>
          </c:dPt>
          <c:dPt>
            <c:idx val="1"/>
            <c:spPr>
              <a:solidFill>
                <a:srgbClr val="00a6df"/>
              </a:solidFill>
              <a:ln w="19080">
                <a:solidFill>
                  <a:srgbClr val="ffffff"/>
                </a:solidFill>
                <a:round/>
              </a:ln>
            </c:spPr>
          </c:dPt>
          <c:dPt>
            <c:idx val="2"/>
            <c:spPr>
              <a:solidFill>
                <a:srgbClr val="00b388"/>
              </a:solidFill>
              <a:ln w="19080">
                <a:solidFill>
                  <a:srgbClr val="ffffff"/>
                </a:solidFill>
                <a:round/>
              </a:ln>
            </c:spPr>
          </c:dPt>
          <c:dLbls>
            <c:numFmt formatCode="General" sourceLinked="0"/>
            <c:dLbl>
              <c:idx val="0"/>
              <c:txPr>
                <a:bodyPr wrap="square"/>
                <a:lstStyle/>
                <a:p>
                  <a:pPr>
                    <a:defRPr b="0" sz="1600" spc="-1" strike="noStrike">
                      <a:solidFill>
                        <a:srgbClr val="ffffff"/>
                      </a:solidFill>
                      <a:latin typeface="Calibri"/>
                    </a:defRPr>
                  </a:pPr>
                </a:p>
              </c:txPr>
              <c:dLblPos val="bestFit"/>
              <c:showLegendKey val="0"/>
              <c:showVal val="0"/>
              <c:showCatName val="0"/>
              <c:showSerName val="0"/>
              <c:showPercent val="0"/>
              <c:separator>; </c:separator>
            </c:dLbl>
            <c:dLbl>
              <c:idx val="1"/>
              <c:numFmt formatCode="General" sourceLinked="0"/>
              <c:txPr>
                <a:bodyPr wrap="square"/>
                <a:lstStyle/>
                <a:p>
                  <a:pPr>
                    <a:defRPr b="1" sz="1600" spc="-1" strike="noStrike">
                      <a:solidFill>
                        <a:srgbClr val="ffffff"/>
                      </a:solidFill>
                      <a:latin typeface="Calibri"/>
                    </a:defRPr>
                  </a:pPr>
                </a:p>
              </c:txPr>
              <c:tx>
                <c:rich>
                  <a:bodyPr/>
                  <a:p>
                    <a:r>
                      <a:rPr b="1" sz="1600" spc="-1" strike="noStrike">
                        <a:solidFill>
                          <a:srgbClr val="ffffff"/>
                        </a:solidFill>
                        <a:latin typeface="Calibri"/>
                      </a:rPr>
                      <a:t>53.9%</a:t>
                    </a:r>
                  </a:p>
                </c:rich>
              </c:tx>
              <c:dLblPos val="bestFit"/>
              <c:showLegendKey val="0"/>
              <c:showVal val="1"/>
              <c:showCatName val="0"/>
              <c:showSerName val="0"/>
              <c:showPercent val="0"/>
              <c:separator>; </c:separator>
            </c:dLbl>
            <c:dLbl>
              <c:idx val="2"/>
              <c:numFmt formatCode="General" sourceLinked="0"/>
              <c:txPr>
                <a:bodyPr wrap="square"/>
                <a:lstStyle/>
                <a:p>
                  <a:pPr>
                    <a:defRPr b="1" sz="1600" spc="-1" strike="noStrike">
                      <a:solidFill>
                        <a:srgbClr val="ffffff"/>
                      </a:solidFill>
                      <a:latin typeface="Calibri"/>
                    </a:defRPr>
                  </a:pPr>
                </a:p>
              </c:txPr>
              <c:tx>
                <c:rich>
                  <a:bodyPr/>
                  <a:p>
                    <a:r>
                      <a:rPr b="1" sz="1600" spc="-1" strike="noStrike">
                        <a:solidFill>
                          <a:srgbClr val="ffffff"/>
                        </a:solidFill>
                        <a:latin typeface="Calibri"/>
                      </a:rPr>
                      <a:t>46.1%</a:t>
                    </a:r>
                  </a:p>
                </c:rich>
              </c:tx>
              <c:dLblPos val="bestFit"/>
              <c:showLegendKey val="0"/>
              <c:showVal val="1"/>
              <c:showCatName val="0"/>
              <c:showSerName val="0"/>
              <c:showPercent val="0"/>
              <c:separator>; </c:separator>
            </c:dLbl>
            <c:txPr>
              <a:bodyPr wrap="square"/>
              <a:lstStyle/>
              <a:p>
                <a:pPr>
                  <a:defRPr b="0" sz="1600" spc="-1" strike="noStrike">
                    <a:solidFill>
                      <a:srgbClr val="ffffff"/>
                    </a:solidFill>
                    <a:latin typeface="Calibri"/>
                  </a:defRPr>
                </a:pPr>
              </a:p>
            </c:txPr>
            <c:dLblPos val="bestFit"/>
            <c:showLegendKey val="0"/>
            <c:showVal val="1"/>
            <c:showCatName val="0"/>
            <c:showSerName val="0"/>
            <c:showPercent val="0"/>
            <c:separator>; </c:separator>
            <c:showLeaderLines val="0"/>
          </c:dLbls>
          <c:cat>
            <c:strRef>
              <c:f>categories</c:f>
              <c:strCache>
                <c:ptCount val="3"/>
                <c:pt idx="0">
                  <c:v/>
                </c:pt>
                <c:pt idx="1">
                  <c:v>Online gambler</c:v>
                </c:pt>
                <c:pt idx="2">
                  <c:v>Not online gambler</c:v>
                </c:pt>
              </c:strCache>
            </c:strRef>
          </c:cat>
          <c:val>
            <c:numRef>
              <c:f>0</c:f>
              <c:numCache>
                <c:formatCode>General</c:formatCode>
                <c:ptCount val="3"/>
                <c:pt idx="0">
                  <c:v>0</c:v>
                </c:pt>
                <c:pt idx="1">
                  <c:v>53.9152119700748</c:v>
                </c:pt>
                <c:pt idx="2">
                  <c:v>46.0847880299252</c:v>
                </c:pt>
              </c:numCache>
            </c:numRef>
          </c:val>
        </c:ser>
        <c:firstSliceAng val="0"/>
      </c:pieChart>
      <c:spPr>
        <a:noFill/>
        <a:ln w="0">
          <a:noFill/>
        </a:ln>
      </c:spPr>
    </c:plotArea>
    <c:legend>
      <c:legendPos val="r"/>
      <c:layout>
        <c:manualLayout>
          <c:xMode val="edge"/>
          <c:yMode val="edge"/>
          <c:x val="0.549815974688448"/>
          <c:y val="0.50928813559322"/>
          <c:w val="0.376662792199406"/>
          <c:h val="0.252237591537836"/>
        </c:manualLayout>
      </c:layout>
      <c:overlay val="0"/>
      <c:spPr>
        <a:noFill/>
        <a:ln w="0">
          <a:noFill/>
        </a:ln>
      </c:spPr>
      <c:txPr>
        <a:bodyPr/>
        <a:lstStyle/>
        <a:p>
          <a:pPr>
            <a:defRPr b="1" sz="1600" spc="-1" strike="noStrike">
              <a:solidFill>
                <a:srgbClr val="323e48"/>
              </a:solidFill>
              <a:latin typeface="Calibri"/>
            </a:defRPr>
          </a:pPr>
        </a:p>
      </c:txPr>
    </c:legend>
    <c:plotVisOnly val="1"/>
    <c:dispBlanksAs val="gap"/>
  </c:chart>
  <c:spPr>
    <a:noFill/>
    <a:ln w="9360">
      <a:noFill/>
    </a:ln>
  </c:spPr>
</c:chartSpace>
</file>

<file path=ppt/charts/chart5.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US" sz="1600" spc="-1" strike="noStrike">
                <a:solidFill>
                  <a:srgbClr val="768da0"/>
                </a:solidFill>
                <a:latin typeface="Calibri"/>
              </a:defRPr>
            </a:pPr>
            <a:r>
              <a:rPr b="0" lang="en-US" sz="1600" spc="-1" strike="noStrike">
                <a:solidFill>
                  <a:srgbClr val="768da0"/>
                </a:solidFill>
                <a:latin typeface="Calibri"/>
              </a:rPr>
              <a:t>COVID-19 emergency measures and isolation influence decision to gamble online</a:t>
            </a:r>
          </a:p>
        </c:rich>
      </c:tx>
      <c:overlay val="0"/>
      <c:spPr>
        <a:noFill/>
        <a:ln w="0">
          <a:noFill/>
        </a:ln>
      </c:spPr>
    </c:title>
    <c:autoTitleDeleted val="0"/>
    <c:plotArea>
      <c:pieChart>
        <c:varyColors val="1"/>
        <c:ser>
          <c:idx val="0"/>
          <c:order val="0"/>
          <c:tx>
            <c:strRef>
              <c:f>label 0</c:f>
              <c:strCache>
                <c:ptCount val="1"/>
                <c:pt idx="0">
                  <c:v>Series1</c:v>
                </c:pt>
              </c:strCache>
            </c:strRef>
          </c:tx>
          <c:spPr>
            <a:solidFill>
              <a:srgbClr val="00b388"/>
            </a:solidFill>
            <a:ln w="0">
              <a:noFill/>
            </a:ln>
          </c:spPr>
          <c:explosion val="0"/>
          <c:dPt>
            <c:idx val="0"/>
            <c:spPr>
              <a:noFill/>
              <a:ln w="19080">
                <a:solidFill>
                  <a:srgbClr val="ffffff"/>
                </a:solidFill>
                <a:round/>
              </a:ln>
            </c:spPr>
          </c:dPt>
          <c:dPt>
            <c:idx val="1"/>
            <c:spPr>
              <a:solidFill>
                <a:srgbClr val="00a6df"/>
              </a:solidFill>
              <a:ln w="19080">
                <a:solidFill>
                  <a:srgbClr val="ffffff"/>
                </a:solidFill>
                <a:round/>
              </a:ln>
            </c:spPr>
          </c:dPt>
          <c:dPt>
            <c:idx val="2"/>
            <c:spPr>
              <a:solidFill>
                <a:srgbClr val="00b388"/>
              </a:solidFill>
              <a:ln w="19080">
                <a:solidFill>
                  <a:srgbClr val="ffffff"/>
                </a:solidFill>
                <a:round/>
              </a:ln>
            </c:spPr>
          </c:dPt>
          <c:dLbls>
            <c:numFmt formatCode="General" sourceLinked="0"/>
            <c:dLbl>
              <c:idx val="0"/>
              <c:txPr>
                <a:bodyPr wrap="square"/>
                <a:lstStyle/>
                <a:p>
                  <a:pPr>
                    <a:defRPr b="1" sz="1600" spc="-1" strike="noStrike">
                      <a:solidFill>
                        <a:srgbClr val="ffffff"/>
                      </a:solidFill>
                      <a:latin typeface="Calibri"/>
                    </a:defRPr>
                  </a:pPr>
                </a:p>
              </c:txPr>
              <c:dLblPos val="bestFit"/>
              <c:showLegendKey val="0"/>
              <c:showVal val="0"/>
              <c:showCatName val="0"/>
              <c:showSerName val="0"/>
              <c:showPercent val="0"/>
              <c:separator>; </c:separator>
            </c:dLbl>
            <c:dLbl>
              <c:idx val="1"/>
              <c:numFmt formatCode="General" sourceLinked="0"/>
              <c:txPr>
                <a:bodyPr wrap="square"/>
                <a:lstStyle/>
                <a:p>
                  <a:pPr>
                    <a:defRPr b="1" sz="1600" spc="-1" strike="noStrike">
                      <a:solidFill>
                        <a:srgbClr val="ffffff"/>
                      </a:solidFill>
                      <a:latin typeface="Calibri"/>
                    </a:defRPr>
                  </a:pPr>
                </a:p>
              </c:txPr>
              <c:tx>
                <c:rich>
                  <a:bodyPr/>
                  <a:p>
                    <a:r>
                      <a:rPr b="1" sz="1600" spc="-1" strike="noStrike">
                        <a:solidFill>
                          <a:srgbClr val="ffffff"/>
                        </a:solidFill>
                        <a:latin typeface="Calibri"/>
                      </a:rPr>
                      <a:t>68%</a:t>
                    </a:r>
                  </a:p>
                </c:rich>
              </c:tx>
              <c:dLblPos val="bestFit"/>
              <c:showLegendKey val="0"/>
              <c:showVal val="1"/>
              <c:showCatName val="0"/>
              <c:showSerName val="0"/>
              <c:showPercent val="0"/>
              <c:separator>; </c:separator>
            </c:dLbl>
            <c:dLbl>
              <c:idx val="2"/>
              <c:numFmt formatCode="General" sourceLinked="0"/>
              <c:txPr>
                <a:bodyPr wrap="square"/>
                <a:lstStyle/>
                <a:p>
                  <a:pPr>
                    <a:defRPr b="1" sz="1600" spc="-1" strike="noStrike">
                      <a:solidFill>
                        <a:srgbClr val="ffffff"/>
                      </a:solidFill>
                      <a:latin typeface="Calibri"/>
                    </a:defRPr>
                  </a:pPr>
                </a:p>
              </c:txPr>
              <c:tx>
                <c:rich>
                  <a:bodyPr/>
                  <a:p>
                    <a:r>
                      <a:rPr b="1" sz="1600" spc="-1" strike="noStrike">
                        <a:solidFill>
                          <a:srgbClr val="ffffff"/>
                        </a:solidFill>
                        <a:latin typeface="Calibri"/>
                      </a:rPr>
                      <a:t>32%</a:t>
                    </a:r>
                  </a:p>
                </c:rich>
              </c:tx>
              <c:dLblPos val="bestFit"/>
              <c:showLegendKey val="0"/>
              <c:showVal val="1"/>
              <c:showCatName val="0"/>
              <c:showSerName val="0"/>
              <c:showPercent val="0"/>
              <c:separator>; </c:separator>
            </c:dLbl>
            <c:txPr>
              <a:bodyPr wrap="square"/>
              <a:lstStyle/>
              <a:p>
                <a:pPr>
                  <a:defRPr b="1" sz="1600" spc="-1" strike="noStrike">
                    <a:solidFill>
                      <a:srgbClr val="ffffff"/>
                    </a:solidFill>
                    <a:latin typeface="Calibri"/>
                  </a:defRPr>
                </a:pPr>
              </a:p>
            </c:txPr>
            <c:dLblPos val="bestFit"/>
            <c:showLegendKey val="0"/>
            <c:showVal val="1"/>
            <c:showCatName val="0"/>
            <c:showSerName val="0"/>
            <c:showPercent val="0"/>
            <c:separator>; </c:separator>
            <c:showLeaderLines val="0"/>
          </c:dLbls>
          <c:cat>
            <c:strRef>
              <c:f>categories</c:f>
              <c:strCache>
                <c:ptCount val="3"/>
                <c:pt idx="0">
                  <c:v/>
                </c:pt>
                <c:pt idx="1">
                  <c:v>No</c:v>
                </c:pt>
                <c:pt idx="2">
                  <c:v>Yes</c:v>
                </c:pt>
              </c:strCache>
            </c:strRef>
          </c:cat>
          <c:val>
            <c:numRef>
              <c:f>0</c:f>
              <c:numCache>
                <c:formatCode>General</c:formatCode>
                <c:ptCount val="3"/>
                <c:pt idx="0">
                  <c:v>0</c:v>
                </c:pt>
                <c:pt idx="1">
                  <c:v>67.9925994449584</c:v>
                </c:pt>
                <c:pt idx="2">
                  <c:v>32.0074005550416</c:v>
                </c:pt>
              </c:numCache>
            </c:numRef>
          </c:val>
        </c:ser>
        <c:firstSliceAng val="0"/>
      </c:pieChart>
      <c:spPr>
        <a:noFill/>
        <a:ln w="0">
          <a:noFill/>
        </a:ln>
      </c:spPr>
    </c:plotArea>
    <c:legend>
      <c:legendPos val="r"/>
      <c:layout>
        <c:manualLayout>
          <c:xMode val="edge"/>
          <c:yMode val="edge"/>
          <c:x val="0.614772576581355"/>
          <c:y val="0.383428647426519"/>
          <c:w val="0.171474040183012"/>
          <c:h val="0.343043362596435"/>
        </c:manualLayout>
      </c:layout>
      <c:overlay val="0"/>
      <c:spPr>
        <a:noFill/>
        <a:ln w="0">
          <a:noFill/>
        </a:ln>
      </c:spPr>
      <c:txPr>
        <a:bodyPr/>
        <a:lstStyle/>
        <a:p>
          <a:pPr>
            <a:defRPr b="1" sz="1600" spc="-1" strike="noStrike">
              <a:solidFill>
                <a:srgbClr val="323e48"/>
              </a:solidFill>
              <a:latin typeface="Calibri"/>
            </a:defRPr>
          </a:pPr>
        </a:p>
      </c:txPr>
    </c:legend>
    <c:plotVisOnly val="1"/>
    <c:dispBlanksAs val="gap"/>
  </c:chart>
  <c:spPr>
    <a:noFill/>
    <a:ln w="9360">
      <a:noFill/>
    </a:ln>
  </c:spPr>
</c:chartSpace>
</file>

<file path=ppt/charts/chart6.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US" sz="1600" spc="-1" strike="noStrike">
                <a:solidFill>
                  <a:srgbClr val="6a8398"/>
                </a:solidFill>
                <a:latin typeface="Calibri"/>
              </a:defRPr>
            </a:pPr>
            <a:r>
              <a:rPr b="0" lang="en-US" sz="1600" spc="-1" strike="noStrike">
                <a:solidFill>
                  <a:srgbClr val="6a8398"/>
                </a:solidFill>
                <a:latin typeface="Calibri"/>
              </a:rPr>
              <a:t>Online Gambling During COVID-19 (3-Wave Longitudinal) </a:t>
            </a:r>
          </a:p>
        </c:rich>
      </c:tx>
      <c:overlay val="0"/>
      <c:spPr>
        <a:noFill/>
        <a:ln w="0">
          <a:noFill/>
        </a:ln>
      </c:spPr>
    </c:title>
    <c:autoTitleDeleted val="0"/>
    <c:plotArea>
      <c:lineChart>
        <c:grouping val="standard"/>
        <c:varyColors val="0"/>
        <c:ser>
          <c:idx val="0"/>
          <c:order val="0"/>
          <c:tx>
            <c:strRef>
              <c:f>label 0</c:f>
              <c:strCache>
                <c:ptCount val="1"/>
                <c:pt idx="0">
                  <c:v>Online Gambling During COVID-19 </c:v>
                </c:pt>
              </c:strCache>
            </c:strRef>
          </c:tx>
          <c:spPr>
            <a:solidFill>
              <a:srgbClr val="00b388"/>
            </a:solidFill>
            <a:ln cap="rnd" w="28440">
              <a:solidFill>
                <a:srgbClr val="00b388"/>
              </a:solidFill>
              <a:round/>
            </a:ln>
          </c:spPr>
          <c:marker>
            <c:symbol val="none"/>
          </c:marker>
          <c:dPt>
            <c:idx val="0"/>
            <c:marker>
              <c:symbol val="none"/>
            </c:marker>
          </c:dPt>
          <c:dPt>
            <c:idx val="1"/>
            <c:marker>
              <c:symbol val="none"/>
            </c:marker>
          </c:dPt>
          <c:dLbls>
            <c:numFmt formatCode="0.0%" sourceLinked="0"/>
            <c:dLbl>
              <c:idx val="0"/>
              <c:layout>
                <c:manualLayout>
                  <c:x val="-0.0868354925191732"/>
                  <c:y val="0.013635538866833"/>
                </c:manualLayout>
              </c:layout>
              <c:numFmt formatCode="0.0%" sourceLinked="0"/>
              <c:txPr>
                <a:bodyPr wrap="square"/>
                <a:lstStyle/>
                <a:p>
                  <a:pPr>
                    <a:defRPr b="0" sz="1600" spc="-1" strike="noStrike">
                      <a:solidFill>
                        <a:srgbClr val="5a6f81"/>
                      </a:solidFill>
                      <a:latin typeface="Calibri"/>
                    </a:defRPr>
                  </a:pPr>
                </a:p>
              </c:txPr>
              <c:dLblPos val="r"/>
              <c:showLegendKey val="0"/>
              <c:showVal val="1"/>
              <c:showCatName val="0"/>
              <c:showSerName val="0"/>
              <c:showPercent val="0"/>
              <c:separator>; </c:separator>
            </c:dLbl>
            <c:dLbl>
              <c:idx val="1"/>
              <c:layout>
                <c:manualLayout>
                  <c:x val="-0.0444767156805521"/>
                  <c:y val="-0.0363614369782214"/>
                </c:manualLayout>
              </c:layout>
              <c:numFmt formatCode="0.0%" sourceLinked="0"/>
              <c:txPr>
                <a:bodyPr wrap="square"/>
                <a:lstStyle/>
                <a:p>
                  <a:pPr>
                    <a:defRPr b="0" sz="1600" spc="-1" strike="noStrike">
                      <a:solidFill>
                        <a:srgbClr val="5a6f81"/>
                      </a:solidFill>
                      <a:latin typeface="Calibri"/>
                    </a:defRPr>
                  </a:pPr>
                </a:p>
              </c:txPr>
              <c:dLblPos val="r"/>
              <c:showLegendKey val="0"/>
              <c:showVal val="1"/>
              <c:showCatName val="0"/>
              <c:showSerName val="0"/>
              <c:showPercent val="0"/>
              <c:separator>; </c:separator>
            </c:dLbl>
            <c:txPr>
              <a:bodyPr wrap="square"/>
              <a:lstStyle/>
              <a:p>
                <a:pPr>
                  <a:defRPr b="0" sz="1600" spc="-1" strike="noStrike">
                    <a:solidFill>
                      <a:srgbClr val="5a6f81"/>
                    </a:solidFill>
                    <a:latin typeface="Calibri"/>
                  </a:defRPr>
                </a:pPr>
              </a:p>
            </c:txPr>
            <c:dLblPos val="r"/>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April</c:v>
                </c:pt>
                <c:pt idx="1">
                  <c:v>August</c:v>
                </c:pt>
                <c:pt idx="2">
                  <c:v>December</c:v>
                </c:pt>
              </c:strCache>
            </c:strRef>
          </c:cat>
          <c:val>
            <c:numRef>
              <c:f>0</c:f>
              <c:numCache>
                <c:formatCode>General</c:formatCode>
                <c:ptCount val="3"/>
                <c:pt idx="0">
                  <c:v>0.48</c:v>
                </c:pt>
                <c:pt idx="1">
                  <c:v>0.6017</c:v>
                </c:pt>
                <c:pt idx="2">
                  <c:v>0.24</c:v>
                </c:pt>
              </c:numCache>
            </c:numRef>
          </c:val>
          <c:smooth val="0"/>
        </c:ser>
        <c:hiLowLines>
          <c:spPr>
            <a:ln w="0">
              <a:noFill/>
            </a:ln>
          </c:spPr>
        </c:hiLowLines>
        <c:marker val="0"/>
        <c:axId val="47697693"/>
        <c:axId val="77639100"/>
      </c:lineChart>
      <c:catAx>
        <c:axId val="47697693"/>
        <c:scaling>
          <c:orientation val="minMax"/>
        </c:scaling>
        <c:delete val="0"/>
        <c:axPos val="b"/>
        <c:numFmt formatCode="General" sourceLinked="0"/>
        <c:majorTickMark val="none"/>
        <c:minorTickMark val="none"/>
        <c:tickLblPos val="nextTo"/>
        <c:spPr>
          <a:ln w="9360">
            <a:solidFill>
              <a:srgbClr val="dde2e7"/>
            </a:solidFill>
            <a:round/>
          </a:ln>
        </c:spPr>
        <c:txPr>
          <a:bodyPr/>
          <a:lstStyle/>
          <a:p>
            <a:pPr>
              <a:defRPr b="0" sz="1600" spc="-1" strike="noStrike">
                <a:solidFill>
                  <a:srgbClr val="6a8398"/>
                </a:solidFill>
                <a:latin typeface="Calibri"/>
              </a:defRPr>
            </a:pPr>
          </a:p>
        </c:txPr>
        <c:crossAx val="77639100"/>
        <c:crosses val="autoZero"/>
        <c:auto val="1"/>
        <c:lblAlgn val="ctr"/>
        <c:lblOffset val="100"/>
        <c:noMultiLvlLbl val="0"/>
      </c:catAx>
      <c:valAx>
        <c:axId val="77639100"/>
        <c:scaling>
          <c:orientation val="minMax"/>
        </c:scaling>
        <c:delete val="0"/>
        <c:axPos val="l"/>
        <c:majorGridlines>
          <c:spPr>
            <a:ln w="9360">
              <a:solidFill>
                <a:srgbClr val="dde2e7"/>
              </a:solidFill>
              <a:round/>
            </a:ln>
          </c:spPr>
        </c:majorGridlines>
        <c:numFmt formatCode="0.0%" sourceLinked="0"/>
        <c:majorTickMark val="none"/>
        <c:minorTickMark val="none"/>
        <c:tickLblPos val="nextTo"/>
        <c:spPr>
          <a:ln w="6480">
            <a:noFill/>
          </a:ln>
        </c:spPr>
        <c:txPr>
          <a:bodyPr/>
          <a:lstStyle/>
          <a:p>
            <a:pPr>
              <a:defRPr b="0" sz="1100" spc="-1" strike="noStrike">
                <a:solidFill>
                  <a:srgbClr val="6a8398"/>
                </a:solidFill>
                <a:latin typeface="Calibri"/>
              </a:defRPr>
            </a:pPr>
          </a:p>
        </c:txPr>
        <c:crossAx val="47697693"/>
        <c:crosses val="autoZero"/>
        <c:crossBetween val="between"/>
        <c:majorUnit val="0.2"/>
      </c:valAx>
      <c:spPr>
        <a:noFill/>
        <a:ln w="0">
          <a:noFill/>
        </a:ln>
      </c:spPr>
    </c:plotArea>
    <c:plotVisOnly val="1"/>
    <c:dispBlanksAs val="gap"/>
  </c:chart>
  <c:spPr>
    <a:noFill/>
    <a:ln w="9360">
      <a:noFill/>
    </a:ln>
  </c:spPr>
</c:chartSpace>
</file>

<file path=ppt/charts/chart7.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GB" sz="1600" spc="-1" strike="noStrike">
                <a:solidFill>
                  <a:srgbClr val="6a8398"/>
                </a:solidFill>
                <a:latin typeface="Calibri"/>
              </a:defRPr>
            </a:pPr>
            <a:r>
              <a:rPr b="0" lang="en-GB" sz="1600" spc="-1" strike="noStrike">
                <a:solidFill>
                  <a:srgbClr val="6a8398"/>
                </a:solidFill>
                <a:latin typeface="Calibri"/>
              </a:rPr>
              <a:t>Online Gambling Influenced by COVID-19
(Cross-Sectional)</a:t>
            </a:r>
          </a:p>
        </c:rich>
      </c:tx>
      <c:layout>
        <c:manualLayout>
          <c:xMode val="edge"/>
          <c:yMode val="edge"/>
          <c:x val="0.160551446829899"/>
          <c:y val="0.017599700430631"/>
        </c:manualLayout>
      </c:layout>
      <c:overlay val="0"/>
      <c:spPr>
        <a:noFill/>
        <a:ln w="0">
          <a:noFill/>
        </a:ln>
      </c:spPr>
    </c:title>
    <c:autoTitleDeleted val="0"/>
    <c:plotArea>
      <c:barChart>
        <c:barDir val="col"/>
        <c:grouping val="clustered"/>
        <c:varyColors val="0"/>
        <c:ser>
          <c:idx val="0"/>
          <c:order val="0"/>
          <c:tx>
            <c:strRef>
              <c:f>label 0</c:f>
              <c:strCache>
                <c:ptCount val="1"/>
                <c:pt idx="0">
                  <c:v>Online Gambling Influenced by COVID-19</c:v>
                </c:pt>
              </c:strCache>
            </c:strRef>
          </c:tx>
          <c:spPr>
            <a:solidFill>
              <a:srgbClr val="00b388"/>
            </a:solidFill>
            <a:ln w="0">
              <a:noFill/>
            </a:ln>
          </c:spPr>
          <c:invertIfNegative val="0"/>
          <c:dPt>
            <c:idx val="2"/>
            <c:invertIfNegative val="0"/>
            <c:spPr>
              <a:solidFill>
                <a:srgbClr val="c00000"/>
              </a:solidFill>
              <a:ln w="0">
                <a:noFill/>
              </a:ln>
            </c:spPr>
          </c:dPt>
          <c:dLbls>
            <c:numFmt formatCode="0.0%" sourceLinked="0"/>
            <c:dLbl>
              <c:idx val="2"/>
              <c:numFmt formatCode="0.0%" sourceLinked="0"/>
              <c:txPr>
                <a:bodyPr wrap="square"/>
                <a:lstStyle/>
                <a:p>
                  <a:pPr>
                    <a:defRPr b="0" sz="1600" spc="-1" strike="noStrike">
                      <a:solidFill>
                        <a:srgbClr val="5a6f81"/>
                      </a:solidFill>
                      <a:latin typeface="Calibri"/>
                    </a:defRPr>
                  </a:pPr>
                </a:p>
              </c:txPr>
              <c:dLblPos val="outEnd"/>
              <c:showLegendKey val="0"/>
              <c:showVal val="1"/>
              <c:showCatName val="0"/>
              <c:showSerName val="0"/>
              <c:showPercent val="0"/>
              <c:separator>; </c:separator>
            </c:dLbl>
            <c:txPr>
              <a:bodyPr wrap="square"/>
              <a:lstStyle/>
              <a:p>
                <a:pPr>
                  <a:defRPr b="0" sz="1600" spc="-1" strike="noStrike">
                    <a:solidFill>
                      <a:srgbClr val="5a6f81"/>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April</c:v>
                </c:pt>
                <c:pt idx="1">
                  <c:v>August</c:v>
                </c:pt>
                <c:pt idx="2">
                  <c:v>December</c:v>
                </c:pt>
              </c:strCache>
            </c:strRef>
          </c:cat>
          <c:val>
            <c:numRef>
              <c:f>0</c:f>
              <c:numCache>
                <c:formatCode>General</c:formatCode>
                <c:ptCount val="3"/>
                <c:pt idx="0">
                  <c:v>0.32</c:v>
                </c:pt>
                <c:pt idx="1">
                  <c:v>0.321</c:v>
                </c:pt>
                <c:pt idx="2">
                  <c:v>0.453</c:v>
                </c:pt>
              </c:numCache>
            </c:numRef>
          </c:val>
        </c:ser>
        <c:gapWidth val="219"/>
        <c:overlap val="-27"/>
        <c:axId val="84421100"/>
        <c:axId val="39572302"/>
      </c:barChart>
      <c:catAx>
        <c:axId val="84421100"/>
        <c:scaling>
          <c:orientation val="minMax"/>
        </c:scaling>
        <c:delete val="0"/>
        <c:axPos val="b"/>
        <c:numFmt formatCode="General" sourceLinked="0"/>
        <c:majorTickMark val="none"/>
        <c:minorTickMark val="none"/>
        <c:tickLblPos val="nextTo"/>
        <c:spPr>
          <a:ln w="9360">
            <a:solidFill>
              <a:srgbClr val="dde2e7"/>
            </a:solidFill>
            <a:round/>
          </a:ln>
        </c:spPr>
        <c:txPr>
          <a:bodyPr/>
          <a:lstStyle/>
          <a:p>
            <a:pPr>
              <a:defRPr b="0" sz="1600" spc="-1" strike="noStrike">
                <a:solidFill>
                  <a:srgbClr val="6a8398"/>
                </a:solidFill>
                <a:latin typeface="Calibri"/>
              </a:defRPr>
            </a:pPr>
          </a:p>
        </c:txPr>
        <c:crossAx val="39572302"/>
        <c:crosses val="autoZero"/>
        <c:auto val="1"/>
        <c:lblAlgn val="ctr"/>
        <c:lblOffset val="100"/>
        <c:noMultiLvlLbl val="0"/>
      </c:catAx>
      <c:valAx>
        <c:axId val="39572302"/>
        <c:scaling>
          <c:orientation val="minMax"/>
        </c:scaling>
        <c:delete val="0"/>
        <c:axPos val="l"/>
        <c:majorGridlines>
          <c:spPr>
            <a:ln w="9360">
              <a:solidFill>
                <a:srgbClr val="dde2e7"/>
              </a:solidFill>
              <a:round/>
            </a:ln>
          </c:spPr>
        </c:majorGridlines>
        <c:numFmt formatCode="0.0%" sourceLinked="0"/>
        <c:majorTickMark val="none"/>
        <c:minorTickMark val="none"/>
        <c:tickLblPos val="nextTo"/>
        <c:spPr>
          <a:ln w="6480">
            <a:noFill/>
          </a:ln>
        </c:spPr>
        <c:txPr>
          <a:bodyPr/>
          <a:lstStyle/>
          <a:p>
            <a:pPr>
              <a:defRPr b="0" sz="1100" spc="-1" strike="noStrike">
                <a:solidFill>
                  <a:srgbClr val="6a8398"/>
                </a:solidFill>
                <a:latin typeface="Calibri"/>
              </a:defRPr>
            </a:pPr>
          </a:p>
        </c:txPr>
        <c:crossAx val="84421100"/>
        <c:crosses val="autoZero"/>
        <c:crossBetween val="between"/>
        <c:majorUnit val="0.15"/>
      </c:valAx>
      <c:spPr>
        <a:noFill/>
        <a:ln w="0">
          <a:noFill/>
        </a:ln>
      </c:spPr>
    </c:plotArea>
    <c:plotVisOnly val="1"/>
    <c:dispBlanksAs val="gap"/>
  </c:chart>
  <c:spPr>
    <a:noFill/>
    <a:ln w="9360">
      <a:noFill/>
    </a:ln>
  </c:spPr>
</c:chartSpace>
</file>

<file path=ppt/charts/chart8.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layout>
        <c:manualLayout>
          <c:layoutTarget val="inner"/>
          <c:xMode val="edge"/>
          <c:yMode val="edge"/>
          <c:x val="0.0123626373626374"/>
          <c:y val="0.116475152962244"/>
          <c:w val="0.975212287712288"/>
          <c:h val="0.668631547530219"/>
        </c:manualLayout>
      </c:layout>
      <c:barChart>
        <c:barDir val="col"/>
        <c:grouping val="clustered"/>
        <c:varyColors val="0"/>
        <c:ser>
          <c:idx val="0"/>
          <c:order val="0"/>
          <c:tx>
            <c:strRef>
              <c:f>label 0</c:f>
              <c:strCache>
                <c:ptCount val="1"/>
                <c:pt idx="0">
                  <c:v>Wave 1 (April 2020)</c:v>
                </c:pt>
              </c:strCache>
            </c:strRef>
          </c:tx>
          <c:spPr>
            <a:solidFill>
              <a:srgbClr val="00b388"/>
            </a:solidFill>
            <a:ln w="0">
              <a:noFill/>
            </a:ln>
          </c:spPr>
          <c:invertIfNegative val="0"/>
          <c:dLbls>
            <c:numFmt formatCode="0.0%" sourceLinked="0"/>
            <c:txPr>
              <a:bodyPr wrap="square"/>
              <a:lstStyle/>
              <a:p>
                <a:pPr>
                  <a:defRPr b="0" sz="1050" spc="-1" strike="noStrike">
                    <a:solidFill>
                      <a:srgbClr val="5a6f81"/>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9"/>
                <c:pt idx="0">
                  <c:v>Instant Lottery</c:v>
                </c:pt>
                <c:pt idx="1">
                  <c:v>Lotto or Raffle Tickets</c:v>
                </c:pt>
                <c:pt idx="2">
                  <c:v>EGMs</c:v>
                </c:pt>
                <c:pt idx="3">
                  <c:v>Casino Table Games</c:v>
                </c:pt>
                <c:pt idx="4">
                  <c:v>Sports Betting</c:v>
                </c:pt>
                <c:pt idx="5">
                  <c:v>Betting on eSports</c:v>
                </c:pt>
                <c:pt idx="6">
                  <c:v>Horse Races</c:v>
                </c:pt>
                <c:pt idx="7">
                  <c:v>Politics and Novelty Events</c:v>
                </c:pt>
                <c:pt idx="8">
                  <c:v>Virtual Sports</c:v>
                </c:pt>
              </c:strCache>
            </c:strRef>
          </c:cat>
          <c:val>
            <c:numRef>
              <c:f>0</c:f>
              <c:numCache>
                <c:formatCode>General</c:formatCode>
                <c:ptCount val="9"/>
                <c:pt idx="0">
                  <c:v>0.207</c:v>
                </c:pt>
                <c:pt idx="1">
                  <c:v>0.439</c:v>
                </c:pt>
                <c:pt idx="2">
                  <c:v>0.108</c:v>
                </c:pt>
                <c:pt idx="3">
                  <c:v>0.084</c:v>
                </c:pt>
                <c:pt idx="4">
                  <c:v>0.054</c:v>
                </c:pt>
                <c:pt idx="5">
                  <c:v>0.031</c:v>
                </c:pt>
                <c:pt idx="6">
                  <c:v>0.033</c:v>
                </c:pt>
                <c:pt idx="7">
                  <c:v>0.042</c:v>
                </c:pt>
              </c:numCache>
            </c:numRef>
          </c:val>
        </c:ser>
        <c:ser>
          <c:idx val="1"/>
          <c:order val="1"/>
          <c:tx>
            <c:strRef>
              <c:f>label 1</c:f>
              <c:strCache>
                <c:ptCount val="1"/>
                <c:pt idx="0">
                  <c:v>Wave 2 (August 2020)</c:v>
                </c:pt>
              </c:strCache>
            </c:strRef>
          </c:tx>
          <c:spPr>
            <a:solidFill>
              <a:srgbClr val="323e48"/>
            </a:solidFill>
            <a:ln w="0">
              <a:noFill/>
            </a:ln>
          </c:spPr>
          <c:invertIfNegative val="0"/>
          <c:dPt>
            <c:idx val="2"/>
            <c:invertIfNegative val="0"/>
            <c:spPr>
              <a:solidFill>
                <a:srgbClr val="323e48"/>
              </a:solidFill>
              <a:ln w="0">
                <a:noFill/>
              </a:ln>
            </c:spPr>
          </c:dPt>
          <c:dLbls>
            <c:numFmt formatCode="0.0%" sourceLinked="0"/>
            <c:dLbl>
              <c:idx val="2"/>
              <c:layout>
                <c:manualLayout>
                  <c:x val="-0.00225056277360065"/>
                  <c:y val="-0.0351919777808382"/>
                </c:manualLayout>
              </c:layout>
              <c:numFmt formatCode="0.0%" sourceLinked="0"/>
              <c:txPr>
                <a:bodyPr wrap="square"/>
                <a:lstStyle/>
                <a:p>
                  <a:pPr>
                    <a:defRPr b="0" sz="1050" spc="-1" strike="noStrike">
                      <a:solidFill>
                        <a:srgbClr val="5a6f81"/>
                      </a:solidFill>
                      <a:latin typeface="Calibri"/>
                    </a:defRPr>
                  </a:pPr>
                </a:p>
              </c:txPr>
              <c:dLblPos val="outEnd"/>
              <c:showLegendKey val="0"/>
              <c:showVal val="1"/>
              <c:showCatName val="0"/>
              <c:showSerName val="0"/>
              <c:showPercent val="0"/>
              <c:separator>; </c:separator>
            </c:dLbl>
            <c:txPr>
              <a:bodyPr wrap="square"/>
              <a:lstStyle/>
              <a:p>
                <a:pPr>
                  <a:defRPr b="0" sz="1050" spc="-1" strike="noStrike">
                    <a:solidFill>
                      <a:srgbClr val="5a6f81"/>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9"/>
                <c:pt idx="0">
                  <c:v>Instant Lottery</c:v>
                </c:pt>
                <c:pt idx="1">
                  <c:v>Lotto or Raffle Tickets</c:v>
                </c:pt>
                <c:pt idx="2">
                  <c:v>EGMs</c:v>
                </c:pt>
                <c:pt idx="3">
                  <c:v>Casino Table Games</c:v>
                </c:pt>
                <c:pt idx="4">
                  <c:v>Sports Betting</c:v>
                </c:pt>
                <c:pt idx="5">
                  <c:v>Betting on eSports</c:v>
                </c:pt>
                <c:pt idx="6">
                  <c:v>Horse Races</c:v>
                </c:pt>
                <c:pt idx="7">
                  <c:v>Politics and Novelty Events</c:v>
                </c:pt>
                <c:pt idx="8">
                  <c:v>Virtual Sports</c:v>
                </c:pt>
              </c:strCache>
            </c:strRef>
          </c:cat>
          <c:val>
            <c:numRef>
              <c:f>1</c:f>
              <c:numCache>
                <c:formatCode>General</c:formatCode>
                <c:ptCount val="9"/>
                <c:pt idx="0">
                  <c:v>0.235</c:v>
                </c:pt>
                <c:pt idx="1">
                  <c:v>0.664</c:v>
                </c:pt>
                <c:pt idx="2">
                  <c:v>0.11</c:v>
                </c:pt>
                <c:pt idx="3">
                  <c:v>0.169</c:v>
                </c:pt>
                <c:pt idx="4">
                  <c:v>0.197</c:v>
                </c:pt>
                <c:pt idx="5">
                  <c:v>0.034</c:v>
                </c:pt>
                <c:pt idx="6">
                  <c:v>0.049</c:v>
                </c:pt>
                <c:pt idx="7">
                  <c:v>0.046</c:v>
                </c:pt>
                <c:pt idx="8">
                  <c:v>0.036</c:v>
                </c:pt>
              </c:numCache>
            </c:numRef>
          </c:val>
        </c:ser>
        <c:ser>
          <c:idx val="2"/>
          <c:order val="2"/>
          <c:tx>
            <c:strRef>
              <c:f>label 2</c:f>
              <c:strCache>
                <c:ptCount val="1"/>
                <c:pt idx="0">
                  <c:v>Wave 3 (December)</c:v>
                </c:pt>
              </c:strCache>
            </c:strRef>
          </c:tx>
          <c:spPr>
            <a:solidFill>
              <a:srgbClr val="63b1e5"/>
            </a:solidFill>
            <a:ln w="0">
              <a:noFill/>
            </a:ln>
          </c:spPr>
          <c:invertIfNegative val="0"/>
          <c:dLbls>
            <c:numFmt formatCode="0.00%" sourceLinked="0"/>
            <c:txPr>
              <a:bodyPr wrap="square"/>
              <a:lstStyle/>
              <a:p>
                <a:pPr>
                  <a:defRPr b="0" sz="1050" spc="-1" strike="noStrike">
                    <a:solidFill>
                      <a:srgbClr val="5a6f81"/>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9"/>
                <c:pt idx="0">
                  <c:v>Instant Lottery</c:v>
                </c:pt>
                <c:pt idx="1">
                  <c:v>Lotto or Raffle Tickets</c:v>
                </c:pt>
                <c:pt idx="2">
                  <c:v>EGMs</c:v>
                </c:pt>
                <c:pt idx="3">
                  <c:v>Casino Table Games</c:v>
                </c:pt>
                <c:pt idx="4">
                  <c:v>Sports Betting</c:v>
                </c:pt>
                <c:pt idx="5">
                  <c:v>Betting on eSports</c:v>
                </c:pt>
                <c:pt idx="6">
                  <c:v>Horse Races</c:v>
                </c:pt>
                <c:pt idx="7">
                  <c:v>Politics and Novelty Events</c:v>
                </c:pt>
                <c:pt idx="8">
                  <c:v>Virtual Sports</c:v>
                </c:pt>
              </c:strCache>
            </c:strRef>
          </c:cat>
          <c:val>
            <c:numRef>
              <c:f>2</c:f>
              <c:numCache>
                <c:formatCode>General</c:formatCode>
                <c:ptCount val="9"/>
                <c:pt idx="0">
                  <c:v>0.26</c:v>
                </c:pt>
                <c:pt idx="1">
                  <c:v>0.734</c:v>
                </c:pt>
                <c:pt idx="2">
                  <c:v>0.225</c:v>
                </c:pt>
                <c:pt idx="3">
                  <c:v>0.283</c:v>
                </c:pt>
                <c:pt idx="4">
                  <c:v>0.22</c:v>
                </c:pt>
                <c:pt idx="5">
                  <c:v>0.087</c:v>
                </c:pt>
                <c:pt idx="6">
                  <c:v>0.075</c:v>
                </c:pt>
                <c:pt idx="7">
                  <c:v>0.098</c:v>
                </c:pt>
                <c:pt idx="8">
                  <c:v>0.081</c:v>
                </c:pt>
              </c:numCache>
            </c:numRef>
          </c:val>
        </c:ser>
        <c:gapWidth val="219"/>
        <c:overlap val="-27"/>
        <c:axId val="14802781"/>
        <c:axId val="18145539"/>
      </c:barChart>
      <c:catAx>
        <c:axId val="14802781"/>
        <c:scaling>
          <c:orientation val="minMax"/>
        </c:scaling>
        <c:delete val="0"/>
        <c:axPos val="b"/>
        <c:numFmt formatCode="General" sourceLinked="0"/>
        <c:majorTickMark val="none"/>
        <c:minorTickMark val="none"/>
        <c:tickLblPos val="nextTo"/>
        <c:spPr>
          <a:ln w="9360">
            <a:solidFill>
              <a:srgbClr val="dde2e7"/>
            </a:solidFill>
            <a:round/>
          </a:ln>
        </c:spPr>
        <c:txPr>
          <a:bodyPr/>
          <a:lstStyle/>
          <a:p>
            <a:pPr>
              <a:defRPr b="0" sz="1400" spc="-1" strike="noStrike">
                <a:solidFill>
                  <a:srgbClr val="6a8398"/>
                </a:solidFill>
                <a:latin typeface="Calibri"/>
              </a:defRPr>
            </a:pPr>
          </a:p>
        </c:txPr>
        <c:crossAx val="18145539"/>
        <c:crosses val="autoZero"/>
        <c:auto val="1"/>
        <c:lblAlgn val="ctr"/>
        <c:lblOffset val="100"/>
        <c:noMultiLvlLbl val="0"/>
      </c:catAx>
      <c:valAx>
        <c:axId val="18145539"/>
        <c:scaling>
          <c:orientation val="minMax"/>
        </c:scaling>
        <c:delete val="1"/>
        <c:axPos val="l"/>
        <c:numFmt formatCode="General" sourceLinked="1"/>
        <c:majorTickMark val="none"/>
        <c:minorTickMark val="none"/>
        <c:tickLblPos val="nextTo"/>
        <c:spPr>
          <a:ln w="6480">
            <a:solidFill>
              <a:srgbClr val="8f9295"/>
            </a:solidFill>
            <a:round/>
          </a:ln>
        </c:spPr>
        <c:txPr>
          <a:bodyPr/>
          <a:lstStyle/>
          <a:p>
            <a:pPr>
              <a:defRPr b="0" sz="1000" spc="-1" strike="noStrike">
                <a:solidFill>
                  <a:srgbClr val="323e48"/>
                </a:solidFill>
                <a:latin typeface="Calibri"/>
              </a:defRPr>
            </a:pPr>
          </a:p>
        </c:txPr>
        <c:crossAx val="14802781"/>
        <c:crossBetween val="between"/>
      </c:valAx>
      <c:spPr>
        <a:noFill/>
        <a:ln w="0">
          <a:noFill/>
        </a:ln>
      </c:spPr>
    </c:plotArea>
    <c:legend>
      <c:legendPos val="b"/>
      <c:overlay val="0"/>
      <c:spPr>
        <a:noFill/>
        <a:ln w="0">
          <a:noFill/>
        </a:ln>
      </c:spPr>
      <c:txPr>
        <a:bodyPr/>
        <a:lstStyle/>
        <a:p>
          <a:pPr>
            <a:defRPr b="0" sz="1400" spc="-1" strike="noStrike">
              <a:solidFill>
                <a:srgbClr val="6a8398"/>
              </a:solidFill>
              <a:latin typeface="Calibri"/>
            </a:defRPr>
          </a:pPr>
        </a:p>
      </c:txPr>
    </c:legend>
    <c:plotVisOnly val="1"/>
    <c:dispBlanksAs val="gap"/>
  </c:chart>
  <c:spPr>
    <a:noFill/>
    <a:ln w="9360">
      <a:noFill/>
    </a:ln>
  </c:spPr>
</c:chartSpace>
</file>

<file path=ppt/charts/chart9.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GB" sz="1400" spc="-1" strike="noStrike">
                <a:solidFill>
                  <a:srgbClr val="6a8398"/>
                </a:solidFill>
                <a:latin typeface="Calibri"/>
              </a:defRPr>
            </a:pPr>
            <a:r>
              <a:rPr b="0" lang="en-GB" sz="1400" spc="-1" strike="noStrike">
                <a:solidFill>
                  <a:srgbClr val="6a8398"/>
                </a:solidFill>
                <a:latin typeface="Calibri"/>
              </a:rPr>
              <a:t>Financial Impacts During the First Year of COVID-19 in ON (longitudinal, n=608)</a:t>
            </a:r>
          </a:p>
        </c:rich>
      </c:tx>
      <c:overlay val="0"/>
      <c:spPr>
        <a:noFill/>
        <a:ln w="0">
          <a:noFill/>
        </a:ln>
      </c:spPr>
    </c:title>
    <c:autoTitleDeleted val="0"/>
    <c:plotArea>
      <c:barChart>
        <c:barDir val="col"/>
        <c:grouping val="clustered"/>
        <c:varyColors val="0"/>
        <c:ser>
          <c:idx val="0"/>
          <c:order val="0"/>
          <c:tx>
            <c:strRef>
              <c:f>label 0</c:f>
              <c:strCache>
                <c:ptCount val="1"/>
                <c:pt idx="0">
                  <c:v>Negative Household Income Impact</c:v>
                </c:pt>
              </c:strCache>
            </c:strRef>
          </c:tx>
          <c:spPr>
            <a:solidFill>
              <a:srgbClr val="42525f"/>
            </a:solidFill>
            <a:ln w="0">
              <a:noFill/>
            </a:ln>
          </c:spPr>
          <c:invertIfNegative val="0"/>
          <c:dPt>
            <c:idx val="2"/>
            <c:invertIfNegative val="0"/>
            <c:spPr>
              <a:solidFill>
                <a:srgbClr val="42525f"/>
              </a:solidFill>
              <a:ln w="0">
                <a:noFill/>
              </a:ln>
            </c:spPr>
          </c:dPt>
          <c:dLbls>
            <c:numFmt formatCode="0.0%" sourceLinked="0"/>
            <c:dLbl>
              <c:idx val="2"/>
              <c:layout>
                <c:manualLayout>
                  <c:x val="-0.0180306878656716"/>
                  <c:y val="0.0030538301281743"/>
                </c:manualLayout>
              </c:layout>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dLbl>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April</c:v>
                </c:pt>
                <c:pt idx="1">
                  <c:v>August</c:v>
                </c:pt>
                <c:pt idx="2">
                  <c:v>December</c:v>
                </c:pt>
              </c:strCache>
            </c:strRef>
          </c:cat>
          <c:val>
            <c:numRef>
              <c:f>0</c:f>
              <c:numCache>
                <c:formatCode>General</c:formatCode>
                <c:ptCount val="3"/>
                <c:pt idx="0">
                  <c:v>0.4503</c:v>
                </c:pt>
                <c:pt idx="1">
                  <c:v>0.3742</c:v>
                </c:pt>
                <c:pt idx="2">
                  <c:v>0.3411</c:v>
                </c:pt>
              </c:numCache>
            </c:numRef>
          </c:val>
        </c:ser>
        <c:ser>
          <c:idx val="1"/>
          <c:order val="1"/>
          <c:tx>
            <c:strRef>
              <c:f>label 1</c:f>
              <c:strCache>
                <c:ptCount val="1"/>
                <c:pt idx="0">
                  <c:v>Gamble to Earn Income</c:v>
                </c:pt>
              </c:strCache>
            </c:strRef>
          </c:tx>
          <c:spPr>
            <a:solidFill>
              <a:srgbClr val="323e48"/>
            </a:solidFill>
            <a:ln w="0">
              <a:noFill/>
            </a:ln>
          </c:spPr>
          <c:invertIfNegative val="0"/>
          <c:dPt>
            <c:idx val="0"/>
            <c:invertIfNegative val="0"/>
            <c:spPr>
              <a:solidFill>
                <a:srgbClr val="323e48"/>
              </a:solidFill>
              <a:ln w="0">
                <a:noFill/>
              </a:ln>
            </c:spPr>
          </c:dPt>
          <c:dPt>
            <c:idx val="1"/>
            <c:invertIfNegative val="0"/>
            <c:spPr>
              <a:solidFill>
                <a:srgbClr val="323e48"/>
              </a:solidFill>
              <a:ln w="0">
                <a:noFill/>
              </a:ln>
            </c:spPr>
          </c:dPt>
          <c:dPt>
            <c:idx val="2"/>
            <c:invertIfNegative val="0"/>
            <c:spPr>
              <a:solidFill>
                <a:srgbClr val="323e48"/>
              </a:solidFill>
              <a:ln w="0">
                <a:noFill/>
              </a:ln>
            </c:spPr>
          </c:dPt>
          <c:dLbls>
            <c:numFmt formatCode="0.0%" sourceLinked="0"/>
            <c:dLbl>
              <c:idx val="0"/>
              <c:layout>
                <c:manualLayout>
                  <c:x val="0.0103032502089552"/>
                  <c:y val="0"/>
                </c:manualLayout>
              </c:layout>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dLbl>
            <c:dLbl>
              <c:idx val="1"/>
              <c:layout>
                <c:manualLayout>
                  <c:x val="0.0103032502089551"/>
                  <c:y val="0"/>
                </c:manualLayout>
              </c:layout>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dLbl>
            <c:dLbl>
              <c:idx val="2"/>
              <c:layout>
                <c:manualLayout>
                  <c:x val="0.0154548753134327"/>
                  <c:y val="0"/>
                </c:manualLayout>
              </c:layout>
              <c:numFmt formatCode="0.0%" sourceLinked="0"/>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dLbl>
            <c:txPr>
              <a:bodyPr wrap="square"/>
              <a:lstStyle/>
              <a:p>
                <a:pPr>
                  <a:defRPr b="0" sz="900" spc="-1" strike="noStrike">
                    <a:solidFill>
                      <a:srgbClr val="5a6f81"/>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April</c:v>
                </c:pt>
                <c:pt idx="1">
                  <c:v>August</c:v>
                </c:pt>
                <c:pt idx="2">
                  <c:v>December</c:v>
                </c:pt>
              </c:strCache>
            </c:strRef>
          </c:cat>
          <c:val>
            <c:numRef>
              <c:f>1</c:f>
              <c:numCache>
                <c:formatCode>General</c:formatCode>
                <c:ptCount val="3"/>
                <c:pt idx="0">
                  <c:v>0.1633</c:v>
                </c:pt>
                <c:pt idx="1">
                  <c:v>0.1837</c:v>
                </c:pt>
                <c:pt idx="2">
                  <c:v>0.3469</c:v>
                </c:pt>
              </c:numCache>
            </c:numRef>
          </c:val>
        </c:ser>
        <c:ser>
          <c:idx val="2"/>
          <c:order val="2"/>
          <c:tx>
            <c:strRef>
              <c:f>label 2</c:f>
              <c:strCache>
                <c:ptCount val="1"/>
                <c:pt idx="0">
                  <c:v>Lost Job</c:v>
                </c:pt>
              </c:strCache>
            </c:strRef>
          </c:tx>
          <c:spPr>
            <a:solidFill>
              <a:srgbClr val="ef473e"/>
            </a:solidFill>
            <a:ln w="0">
              <a:noFill/>
            </a:ln>
          </c:spPr>
          <c:invertIfNegative val="0"/>
          <c:dLbls>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April</c:v>
                </c:pt>
                <c:pt idx="1">
                  <c:v>August</c:v>
                </c:pt>
                <c:pt idx="2">
                  <c:v>December</c:v>
                </c:pt>
              </c:strCache>
            </c:strRef>
          </c:cat>
          <c:val>
            <c:numRef>
              <c:f>2</c:f>
              <c:numCache>
                <c:formatCode>General</c:formatCode>
                <c:ptCount val="3"/>
                <c:pt idx="0">
                  <c:v>0.1565</c:v>
                </c:pt>
                <c:pt idx="1">
                  <c:v>0.0791</c:v>
                </c:pt>
                <c:pt idx="2">
                  <c:v>0.061</c:v>
                </c:pt>
              </c:numCache>
            </c:numRef>
          </c:val>
        </c:ser>
        <c:ser>
          <c:idx val="3"/>
          <c:order val="3"/>
          <c:tx>
            <c:strRef>
              <c:f>label 3</c:f>
              <c:strCache>
                <c:ptCount val="1"/>
                <c:pt idx="0">
                  <c:v>Reduced Hours</c:v>
                </c:pt>
              </c:strCache>
            </c:strRef>
          </c:tx>
          <c:spPr>
            <a:solidFill>
              <a:srgbClr val="323e48"/>
            </a:solidFill>
            <a:ln w="0">
              <a:noFill/>
            </a:ln>
          </c:spPr>
          <c:invertIfNegative val="0"/>
          <c:dLbls>
            <c:txPr>
              <a:bodyPr wrap="none"/>
              <a:lstStyle/>
              <a:p>
                <a:pPr>
                  <a:defRPr b="0" sz="1000" spc="-1" strike="noStrike">
                    <a:solidFill>
                      <a:srgbClr val="323e48"/>
                    </a:solidFill>
                    <a:latin typeface="Calibri"/>
                  </a:defRPr>
                </a:pPr>
              </a:p>
            </c:txPr>
            <c:dLblPos val="outEnd"/>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3"/>
                <c:pt idx="0">
                  <c:v>April</c:v>
                </c:pt>
                <c:pt idx="1">
                  <c:v>August</c:v>
                </c:pt>
                <c:pt idx="2">
                  <c:v>December</c:v>
                </c:pt>
              </c:strCache>
            </c:strRef>
          </c:cat>
          <c:val>
            <c:numRef>
              <c:f>3</c:f>
              <c:numCache>
                <c:formatCode>General</c:formatCode>
                <c:ptCount val="3"/>
                <c:pt idx="0">
                  <c:v>0.0774</c:v>
                </c:pt>
                <c:pt idx="1">
                  <c:v>0.1252</c:v>
                </c:pt>
                <c:pt idx="2">
                  <c:v>0.0758</c:v>
                </c:pt>
              </c:numCache>
            </c:numRef>
          </c:val>
        </c:ser>
        <c:gapWidth val="219"/>
        <c:overlap val="-27"/>
        <c:axId val="52987808"/>
        <c:axId val="48720365"/>
      </c:barChart>
      <c:catAx>
        <c:axId val="52987808"/>
        <c:scaling>
          <c:orientation val="minMax"/>
        </c:scaling>
        <c:delete val="0"/>
        <c:axPos val="b"/>
        <c:numFmt formatCode="General" sourceLinked="0"/>
        <c:majorTickMark val="none"/>
        <c:minorTickMark val="none"/>
        <c:tickLblPos val="nextTo"/>
        <c:spPr>
          <a:ln w="9360">
            <a:solidFill>
              <a:srgbClr val="dde2e7"/>
            </a:solidFill>
            <a:round/>
          </a:ln>
        </c:spPr>
        <c:txPr>
          <a:bodyPr/>
          <a:lstStyle/>
          <a:p>
            <a:pPr>
              <a:defRPr b="0" sz="900" spc="-1" strike="noStrike">
                <a:solidFill>
                  <a:srgbClr val="6a8398"/>
                </a:solidFill>
                <a:latin typeface="Calibri"/>
              </a:defRPr>
            </a:pPr>
          </a:p>
        </c:txPr>
        <c:crossAx val="48720365"/>
        <c:crosses val="autoZero"/>
        <c:auto val="1"/>
        <c:lblAlgn val="ctr"/>
        <c:lblOffset val="100"/>
        <c:noMultiLvlLbl val="0"/>
      </c:catAx>
      <c:valAx>
        <c:axId val="48720365"/>
        <c:scaling>
          <c:orientation val="minMax"/>
        </c:scaling>
        <c:delete val="0"/>
        <c:axPos val="l"/>
        <c:majorGridlines>
          <c:spPr>
            <a:ln w="9360">
              <a:solidFill>
                <a:srgbClr val="dde2e7"/>
              </a:solidFill>
              <a:round/>
            </a:ln>
          </c:spPr>
        </c:majorGridlines>
        <c:numFmt formatCode="0.0%" sourceLinked="0"/>
        <c:majorTickMark val="none"/>
        <c:minorTickMark val="none"/>
        <c:tickLblPos val="nextTo"/>
        <c:spPr>
          <a:ln w="6480">
            <a:noFill/>
          </a:ln>
        </c:spPr>
        <c:txPr>
          <a:bodyPr/>
          <a:lstStyle/>
          <a:p>
            <a:pPr>
              <a:defRPr b="0" sz="900" spc="-1" strike="noStrike">
                <a:solidFill>
                  <a:srgbClr val="6a8398"/>
                </a:solidFill>
                <a:latin typeface="Calibri"/>
              </a:defRPr>
            </a:pPr>
          </a:p>
        </c:txPr>
        <c:crossAx val="52987808"/>
        <c:crosses val="autoZero"/>
        <c:crossBetween val="between"/>
      </c:valAx>
      <c:spPr>
        <a:noFill/>
        <a:ln w="0">
          <a:noFill/>
        </a:ln>
      </c:spPr>
    </c:plotArea>
    <c:legend>
      <c:legendPos val="b"/>
      <c:overlay val="0"/>
      <c:spPr>
        <a:noFill/>
        <a:ln w="0">
          <a:noFill/>
        </a:ln>
      </c:spPr>
      <c:txPr>
        <a:bodyPr/>
        <a:lstStyle/>
        <a:p>
          <a:pPr>
            <a:defRPr b="0" sz="900" spc="-1" strike="noStrike">
              <a:solidFill>
                <a:srgbClr val="6a8398"/>
              </a:solidFill>
              <a:latin typeface="Calibri"/>
            </a:defRPr>
          </a:pPr>
        </a:p>
      </c:txPr>
    </c:legend>
    <c:plotVisOnly val="1"/>
    <c:dispBlanksAs val="gap"/>
  </c:chart>
  <c:spPr>
    <a:noFill/>
    <a:ln w="9360">
      <a:noFill/>
    </a:ln>
  </c:spPr>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06008-D9A6-4678-BF1C-A6DEFBA84EFD}" type="doc">
      <dgm:prSet loTypeId="urn:microsoft.com/office/officeart/2005/8/layout/hProcess11" loCatId="process" qsTypeId="urn:microsoft.com/office/officeart/2005/8/quickstyle/simple1" qsCatId="simple" csTypeId="urn:microsoft.com/office/officeart/2005/8/colors/accent1_2" csCatId="accent1" phldr="1"/>
      <dgm:spPr/>
    </dgm:pt>
    <dgm:pt modelId="{85C78083-8CCD-4571-A595-C2421E2ECA09}">
      <dgm:prSet phldrT="[Text]" custT="1"/>
      <dgm:spPr/>
      <dgm:t>
        <a:bodyPr/>
        <a:lstStyle/>
        <a:p>
          <a:r>
            <a:rPr lang="en-US" sz="1050" b="1" dirty="0" smtClean="0"/>
            <a:t>March 17, 2020</a:t>
          </a:r>
          <a:endParaRPr lang="en-US" sz="1050" b="1" dirty="0"/>
        </a:p>
      </dgm:t>
    </dgm:pt>
    <dgm:pt modelId="{212DB1A9-DED8-4D7D-A1B4-6B8EBE04D95C}" type="parTrans" cxnId="{347812C7-E1EE-46F3-8810-E31038A8DEAD}">
      <dgm:prSet/>
      <dgm:spPr/>
      <dgm:t>
        <a:bodyPr/>
        <a:lstStyle/>
        <a:p>
          <a:endParaRPr lang="en-US" sz="2400"/>
        </a:p>
      </dgm:t>
    </dgm:pt>
    <dgm:pt modelId="{5DD12F5C-897D-4FD1-A8FB-3C05DF9309B8}" type="sibTrans" cxnId="{347812C7-E1EE-46F3-8810-E31038A8DEAD}">
      <dgm:prSet/>
      <dgm:spPr/>
      <dgm:t>
        <a:bodyPr/>
        <a:lstStyle/>
        <a:p>
          <a:endParaRPr lang="en-US" sz="2400"/>
        </a:p>
      </dgm:t>
    </dgm:pt>
    <dgm:pt modelId="{C2993651-95BD-45FF-9E31-F26CF2FFBAD9}">
      <dgm:prSet phldrT="[Text]" custT="1"/>
      <dgm:spPr/>
      <dgm:t>
        <a:bodyPr/>
        <a:lstStyle/>
        <a:p>
          <a:r>
            <a:rPr lang="en-US" sz="1050" b="1" dirty="0" smtClean="0"/>
            <a:t>January 2022</a:t>
          </a:r>
          <a:endParaRPr lang="en-US" sz="1050" b="1" dirty="0"/>
        </a:p>
      </dgm:t>
    </dgm:pt>
    <dgm:pt modelId="{0778C510-9BF9-4191-BEBA-16DA54C1065B}" type="parTrans" cxnId="{387A5388-0E75-4650-BCCD-1A615AAF2BF3}">
      <dgm:prSet/>
      <dgm:spPr/>
      <dgm:t>
        <a:bodyPr/>
        <a:lstStyle/>
        <a:p>
          <a:endParaRPr lang="en-US" sz="2400"/>
        </a:p>
      </dgm:t>
    </dgm:pt>
    <dgm:pt modelId="{5C5C1946-DAF8-4AF7-9EF0-8E50687B269F}" type="sibTrans" cxnId="{387A5388-0E75-4650-BCCD-1A615AAF2BF3}">
      <dgm:prSet/>
      <dgm:spPr/>
      <dgm:t>
        <a:bodyPr/>
        <a:lstStyle/>
        <a:p>
          <a:endParaRPr lang="en-US" sz="2400"/>
        </a:p>
      </dgm:t>
    </dgm:pt>
    <dgm:pt modelId="{0AC80396-52D1-401E-B99D-560535BE25BD}">
      <dgm:prSet phldrT="[Text]" custT="1"/>
      <dgm:spPr/>
      <dgm:t>
        <a:bodyPr/>
        <a:lstStyle/>
        <a:p>
          <a:r>
            <a:rPr lang="en-US" sz="900" dirty="0" smtClean="0">
              <a:solidFill>
                <a:srgbClr val="C00000"/>
              </a:solidFill>
            </a:rPr>
            <a:t>Emergency Declaration</a:t>
          </a:r>
          <a:endParaRPr lang="en-US" sz="900" dirty="0">
            <a:solidFill>
              <a:srgbClr val="C00000"/>
            </a:solidFill>
          </a:endParaRPr>
        </a:p>
      </dgm:t>
    </dgm:pt>
    <dgm:pt modelId="{AA259C9D-87CB-489C-8DC5-C3EF7B9F3635}" type="parTrans" cxnId="{E024F30B-4758-432F-94EE-CBD60AF6457F}">
      <dgm:prSet/>
      <dgm:spPr/>
      <dgm:t>
        <a:bodyPr/>
        <a:lstStyle/>
        <a:p>
          <a:endParaRPr lang="en-US" sz="2400"/>
        </a:p>
      </dgm:t>
    </dgm:pt>
    <dgm:pt modelId="{8D0DC844-D3AE-47E3-A5EF-BAF78511FDDA}" type="sibTrans" cxnId="{E024F30B-4758-432F-94EE-CBD60AF6457F}">
      <dgm:prSet/>
      <dgm:spPr/>
      <dgm:t>
        <a:bodyPr/>
        <a:lstStyle/>
        <a:p>
          <a:endParaRPr lang="en-US" sz="2400"/>
        </a:p>
      </dgm:t>
    </dgm:pt>
    <dgm:pt modelId="{279284F0-241F-496C-B3B9-4D2805E8B675}">
      <dgm:prSet phldrT="[Text]" custT="1"/>
      <dgm:spPr/>
      <dgm:t>
        <a:bodyPr/>
        <a:lstStyle/>
        <a:p>
          <a:r>
            <a:rPr lang="en-US" sz="1050" b="1" dirty="0" smtClean="0">
              <a:solidFill>
                <a:schemeClr val="accent3"/>
              </a:solidFill>
            </a:rPr>
            <a:t>April 2020</a:t>
          </a:r>
          <a:endParaRPr lang="en-US" sz="1050" b="1" dirty="0">
            <a:solidFill>
              <a:schemeClr val="accent3"/>
            </a:solidFill>
          </a:endParaRPr>
        </a:p>
      </dgm:t>
    </dgm:pt>
    <dgm:pt modelId="{F8E48441-3001-43A9-B7AF-9FC615806543}" type="parTrans" cxnId="{146A43F7-0A41-4720-BEF1-C367636EBF07}">
      <dgm:prSet/>
      <dgm:spPr/>
      <dgm:t>
        <a:bodyPr/>
        <a:lstStyle/>
        <a:p>
          <a:endParaRPr lang="en-US" sz="2400"/>
        </a:p>
      </dgm:t>
    </dgm:pt>
    <dgm:pt modelId="{1876195D-65F1-4C73-AEFE-F6AF53AA6871}" type="sibTrans" cxnId="{146A43F7-0A41-4720-BEF1-C367636EBF07}">
      <dgm:prSet/>
      <dgm:spPr/>
      <dgm:t>
        <a:bodyPr/>
        <a:lstStyle/>
        <a:p>
          <a:endParaRPr lang="en-US" sz="2400"/>
        </a:p>
      </dgm:t>
    </dgm:pt>
    <dgm:pt modelId="{2ACF7FDE-2851-45B6-B831-EA1F3841319F}">
      <dgm:prSet custT="1"/>
      <dgm:spPr/>
      <dgm:t>
        <a:bodyPr/>
        <a:lstStyle/>
        <a:p>
          <a:r>
            <a:rPr lang="en-US" sz="900" b="1" dirty="0" smtClean="0">
              <a:solidFill>
                <a:schemeClr val="accent3"/>
              </a:solidFill>
            </a:rPr>
            <a:t>Wave 1 of LGS</a:t>
          </a:r>
          <a:endParaRPr lang="en-US" sz="900" b="1" dirty="0">
            <a:solidFill>
              <a:schemeClr val="accent3"/>
            </a:solidFill>
          </a:endParaRPr>
        </a:p>
      </dgm:t>
    </dgm:pt>
    <dgm:pt modelId="{AAC73F4F-A77A-4D60-A2C2-F42C0B45C2D8}" type="parTrans" cxnId="{BE8B8934-5BDF-478D-A6C8-36C012C3D8ED}">
      <dgm:prSet/>
      <dgm:spPr/>
      <dgm:t>
        <a:bodyPr/>
        <a:lstStyle/>
        <a:p>
          <a:endParaRPr lang="en-US" sz="2400"/>
        </a:p>
      </dgm:t>
    </dgm:pt>
    <dgm:pt modelId="{49EB1E4B-F54A-4A85-9CAF-CEA3E2D9D719}" type="sibTrans" cxnId="{BE8B8934-5BDF-478D-A6C8-36C012C3D8ED}">
      <dgm:prSet/>
      <dgm:spPr/>
      <dgm:t>
        <a:bodyPr/>
        <a:lstStyle/>
        <a:p>
          <a:endParaRPr lang="en-US" sz="2400"/>
        </a:p>
      </dgm:t>
    </dgm:pt>
    <dgm:pt modelId="{63196C5E-ED78-4A37-A07F-D88CC59895E0}">
      <dgm:prSet custT="1"/>
      <dgm:spPr/>
      <dgm:t>
        <a:bodyPr/>
        <a:lstStyle/>
        <a:p>
          <a:r>
            <a:rPr lang="en-US" sz="1050" b="1" dirty="0" smtClean="0"/>
            <a:t>August 2020</a:t>
          </a:r>
          <a:endParaRPr lang="en-US" sz="1050" b="1" dirty="0"/>
        </a:p>
      </dgm:t>
    </dgm:pt>
    <dgm:pt modelId="{92212990-62E0-4196-B1ED-F89818208D86}" type="parTrans" cxnId="{57BFEA29-E40B-40A0-9FD3-9E8E18D1C19A}">
      <dgm:prSet/>
      <dgm:spPr/>
      <dgm:t>
        <a:bodyPr/>
        <a:lstStyle/>
        <a:p>
          <a:endParaRPr lang="en-US" sz="2400"/>
        </a:p>
      </dgm:t>
    </dgm:pt>
    <dgm:pt modelId="{B57ABABE-61CC-40E5-8C10-7967C2BA6143}" type="sibTrans" cxnId="{57BFEA29-E40B-40A0-9FD3-9E8E18D1C19A}">
      <dgm:prSet/>
      <dgm:spPr/>
      <dgm:t>
        <a:bodyPr/>
        <a:lstStyle/>
        <a:p>
          <a:endParaRPr lang="en-US" sz="2400"/>
        </a:p>
      </dgm:t>
    </dgm:pt>
    <dgm:pt modelId="{D48BB72A-1154-44F6-AE53-864BC29A13CB}">
      <dgm:prSet custT="1"/>
      <dgm:spPr/>
      <dgm:t>
        <a:bodyPr/>
        <a:lstStyle/>
        <a:p>
          <a:r>
            <a:rPr lang="en-US" sz="900" dirty="0" smtClean="0"/>
            <a:t>Stage 3 re-opening</a:t>
          </a:r>
          <a:endParaRPr lang="en-US" sz="900" dirty="0"/>
        </a:p>
      </dgm:t>
    </dgm:pt>
    <dgm:pt modelId="{427AF709-55D2-4547-B13C-2D6269831202}" type="parTrans" cxnId="{E958D087-EA2B-4D5E-86B6-6538D46C490E}">
      <dgm:prSet/>
      <dgm:spPr/>
      <dgm:t>
        <a:bodyPr/>
        <a:lstStyle/>
        <a:p>
          <a:endParaRPr lang="en-US" sz="2400"/>
        </a:p>
      </dgm:t>
    </dgm:pt>
    <dgm:pt modelId="{DAE02E16-7C93-45F4-A6B4-4894ACC8CE13}" type="sibTrans" cxnId="{E958D087-EA2B-4D5E-86B6-6538D46C490E}">
      <dgm:prSet/>
      <dgm:spPr/>
      <dgm:t>
        <a:bodyPr/>
        <a:lstStyle/>
        <a:p>
          <a:endParaRPr lang="en-US" sz="2400"/>
        </a:p>
      </dgm:t>
    </dgm:pt>
    <dgm:pt modelId="{761216D6-8297-484A-A125-66572E339FF5}">
      <dgm:prSet custT="1"/>
      <dgm:spPr/>
      <dgm:t>
        <a:bodyPr/>
        <a:lstStyle/>
        <a:p>
          <a:r>
            <a:rPr lang="en-US" sz="1050" b="1" dirty="0" smtClean="0"/>
            <a:t>November 2020</a:t>
          </a:r>
          <a:endParaRPr lang="en-US" sz="1050" b="1" dirty="0"/>
        </a:p>
      </dgm:t>
    </dgm:pt>
    <dgm:pt modelId="{1FFC8904-1923-4ABF-B38B-14CD1D442485}" type="parTrans" cxnId="{B1E1A181-35E5-463A-9036-5CD6B5283902}">
      <dgm:prSet/>
      <dgm:spPr/>
      <dgm:t>
        <a:bodyPr/>
        <a:lstStyle/>
        <a:p>
          <a:endParaRPr lang="en-US" sz="2400"/>
        </a:p>
      </dgm:t>
    </dgm:pt>
    <dgm:pt modelId="{8BCDCB37-7D99-41C7-ADD7-2015D89275B2}" type="sibTrans" cxnId="{B1E1A181-35E5-463A-9036-5CD6B5283902}">
      <dgm:prSet/>
      <dgm:spPr/>
      <dgm:t>
        <a:bodyPr/>
        <a:lstStyle/>
        <a:p>
          <a:endParaRPr lang="en-US" sz="2400"/>
        </a:p>
      </dgm:t>
    </dgm:pt>
    <dgm:pt modelId="{F42DE2B3-C70B-4F6A-B948-C778EBF8F3C1}">
      <dgm:prSet custT="1"/>
      <dgm:spPr/>
      <dgm:t>
        <a:bodyPr/>
        <a:lstStyle/>
        <a:p>
          <a:r>
            <a:rPr lang="en-US" sz="900" dirty="0" smtClean="0"/>
            <a:t>Toronto and Peel lockdown</a:t>
          </a:r>
          <a:endParaRPr lang="en-US" sz="900" dirty="0"/>
        </a:p>
      </dgm:t>
    </dgm:pt>
    <dgm:pt modelId="{FA63D931-AD17-4ED0-A637-B919F3BE50C8}" type="parTrans" cxnId="{83947728-B8DB-4133-8948-6E084A07C0E1}">
      <dgm:prSet/>
      <dgm:spPr/>
      <dgm:t>
        <a:bodyPr/>
        <a:lstStyle/>
        <a:p>
          <a:endParaRPr lang="en-US" sz="2400"/>
        </a:p>
      </dgm:t>
    </dgm:pt>
    <dgm:pt modelId="{A49907C3-1414-4691-818B-0C4A115366D5}" type="sibTrans" cxnId="{83947728-B8DB-4133-8948-6E084A07C0E1}">
      <dgm:prSet/>
      <dgm:spPr/>
      <dgm:t>
        <a:bodyPr/>
        <a:lstStyle/>
        <a:p>
          <a:endParaRPr lang="en-US" sz="2400"/>
        </a:p>
      </dgm:t>
    </dgm:pt>
    <dgm:pt modelId="{1A1D0D38-EA7C-4BE6-A317-605F52700CE6}">
      <dgm:prSet custT="1"/>
      <dgm:spPr/>
      <dgm:t>
        <a:bodyPr/>
        <a:lstStyle/>
        <a:p>
          <a:r>
            <a:rPr lang="en-US" sz="1050" b="1" dirty="0" smtClean="0"/>
            <a:t>January 2021</a:t>
          </a:r>
          <a:endParaRPr lang="en-US" sz="1050" b="1" dirty="0"/>
        </a:p>
      </dgm:t>
    </dgm:pt>
    <dgm:pt modelId="{64016DE9-8BA5-4212-B8C7-A8F916A1B178}" type="parTrans" cxnId="{AA101EB1-C152-4C85-82D4-BD1FC1985D7A}">
      <dgm:prSet/>
      <dgm:spPr/>
      <dgm:t>
        <a:bodyPr/>
        <a:lstStyle/>
        <a:p>
          <a:endParaRPr lang="en-US" sz="2400"/>
        </a:p>
      </dgm:t>
    </dgm:pt>
    <dgm:pt modelId="{7B00C63B-69BD-4225-9AEA-A06FCFD25333}" type="sibTrans" cxnId="{AA101EB1-C152-4C85-82D4-BD1FC1985D7A}">
      <dgm:prSet/>
      <dgm:spPr/>
      <dgm:t>
        <a:bodyPr/>
        <a:lstStyle/>
        <a:p>
          <a:endParaRPr lang="en-US" sz="2400"/>
        </a:p>
      </dgm:t>
    </dgm:pt>
    <dgm:pt modelId="{935C8CDB-08B1-4C9B-8E59-4B3940DBA613}">
      <dgm:prSet custT="1"/>
      <dgm:spPr/>
      <dgm:t>
        <a:bodyPr/>
        <a:lstStyle/>
        <a:p>
          <a:r>
            <a:rPr lang="en-US" sz="900" dirty="0" smtClean="0"/>
            <a:t>2</a:t>
          </a:r>
          <a:r>
            <a:rPr lang="en-US" sz="900" baseline="30000" dirty="0" smtClean="0"/>
            <a:t>nd</a:t>
          </a:r>
          <a:r>
            <a:rPr lang="en-US" sz="900" dirty="0" smtClean="0"/>
            <a:t> Emergency Declaration</a:t>
          </a:r>
          <a:endParaRPr lang="en-US" sz="900" dirty="0"/>
        </a:p>
      </dgm:t>
    </dgm:pt>
    <dgm:pt modelId="{CFC5FFEA-10EE-498E-BC82-9AA52B9C3EF5}" type="parTrans" cxnId="{FB9A1E69-6C7E-4716-A473-9213461D8351}">
      <dgm:prSet/>
      <dgm:spPr/>
      <dgm:t>
        <a:bodyPr/>
        <a:lstStyle/>
        <a:p>
          <a:endParaRPr lang="en-US" sz="2400"/>
        </a:p>
      </dgm:t>
    </dgm:pt>
    <dgm:pt modelId="{E8F56B15-1CC8-41AF-9F19-385DC25770D2}" type="sibTrans" cxnId="{FB9A1E69-6C7E-4716-A473-9213461D8351}">
      <dgm:prSet/>
      <dgm:spPr/>
      <dgm:t>
        <a:bodyPr/>
        <a:lstStyle/>
        <a:p>
          <a:endParaRPr lang="en-US" sz="2400"/>
        </a:p>
      </dgm:t>
    </dgm:pt>
    <dgm:pt modelId="{45E31CEB-64DB-4E5D-BF3F-E677F2702389}">
      <dgm:prSet custT="1"/>
      <dgm:spPr/>
      <dgm:t>
        <a:bodyPr/>
        <a:lstStyle/>
        <a:p>
          <a:r>
            <a:rPr lang="en-US" sz="1050" b="1" dirty="0" smtClean="0"/>
            <a:t>August 2021</a:t>
          </a:r>
          <a:endParaRPr lang="en-US" sz="1050" b="1" dirty="0"/>
        </a:p>
      </dgm:t>
    </dgm:pt>
    <dgm:pt modelId="{59965655-C5E1-4ECD-85C8-E4693CA494C6}" type="parTrans" cxnId="{29E7E871-5350-4A7E-BA06-6951E8C5455E}">
      <dgm:prSet/>
      <dgm:spPr/>
      <dgm:t>
        <a:bodyPr/>
        <a:lstStyle/>
        <a:p>
          <a:endParaRPr lang="en-US" sz="2400"/>
        </a:p>
      </dgm:t>
    </dgm:pt>
    <dgm:pt modelId="{F62B0E1A-4FD1-4AAB-96ED-268EE2BA78DF}" type="sibTrans" cxnId="{29E7E871-5350-4A7E-BA06-6951E8C5455E}">
      <dgm:prSet/>
      <dgm:spPr/>
      <dgm:t>
        <a:bodyPr/>
        <a:lstStyle/>
        <a:p>
          <a:endParaRPr lang="en-US" sz="2400"/>
        </a:p>
      </dgm:t>
    </dgm:pt>
    <dgm:pt modelId="{73EF9A61-B4DA-4A05-9D42-41FB60143D3D}">
      <dgm:prSet custT="1"/>
      <dgm:spPr/>
      <dgm:t>
        <a:bodyPr/>
        <a:lstStyle/>
        <a:p>
          <a:r>
            <a:rPr lang="en-US" sz="900" dirty="0" smtClean="0"/>
            <a:t>Stage 3 reopening</a:t>
          </a:r>
          <a:endParaRPr lang="en-US" sz="900" dirty="0"/>
        </a:p>
      </dgm:t>
    </dgm:pt>
    <dgm:pt modelId="{F55FFF16-73EB-4F4F-B944-10B0846A6742}" type="parTrans" cxnId="{F1924426-7B81-4B04-9792-C963B1295EE8}">
      <dgm:prSet/>
      <dgm:spPr/>
      <dgm:t>
        <a:bodyPr/>
        <a:lstStyle/>
        <a:p>
          <a:endParaRPr lang="en-US" sz="2400"/>
        </a:p>
      </dgm:t>
    </dgm:pt>
    <dgm:pt modelId="{531A60BD-E5C9-46D2-AA97-AA80F5140B22}" type="sibTrans" cxnId="{F1924426-7B81-4B04-9792-C963B1295EE8}">
      <dgm:prSet/>
      <dgm:spPr/>
      <dgm:t>
        <a:bodyPr/>
        <a:lstStyle/>
        <a:p>
          <a:endParaRPr lang="en-US" sz="2400"/>
        </a:p>
      </dgm:t>
    </dgm:pt>
    <dgm:pt modelId="{649FB850-B3B7-426D-A1EA-41637334DAB7}">
      <dgm:prSet phldrT="[Text]" custT="1"/>
      <dgm:spPr/>
      <dgm:t>
        <a:bodyPr/>
        <a:lstStyle/>
        <a:p>
          <a:r>
            <a:rPr lang="en-US" sz="1050" b="1" dirty="0" smtClean="0"/>
            <a:t>April 2021</a:t>
          </a:r>
          <a:endParaRPr lang="en-US" sz="1050" b="1" dirty="0"/>
        </a:p>
      </dgm:t>
    </dgm:pt>
    <dgm:pt modelId="{88178F84-BA6F-46DD-84EF-BDB165F32B4E}" type="parTrans" cxnId="{873F363A-D7D0-4081-A793-4C1E63F9E73C}">
      <dgm:prSet/>
      <dgm:spPr/>
      <dgm:t>
        <a:bodyPr/>
        <a:lstStyle/>
        <a:p>
          <a:endParaRPr lang="en-US" sz="2400"/>
        </a:p>
      </dgm:t>
    </dgm:pt>
    <dgm:pt modelId="{AFCFF5C4-2B00-4E71-B8B1-3D925708B5A9}" type="sibTrans" cxnId="{873F363A-D7D0-4081-A793-4C1E63F9E73C}">
      <dgm:prSet/>
      <dgm:spPr/>
      <dgm:t>
        <a:bodyPr/>
        <a:lstStyle/>
        <a:p>
          <a:endParaRPr lang="en-US" sz="2400"/>
        </a:p>
      </dgm:t>
    </dgm:pt>
    <dgm:pt modelId="{9963464F-5159-4A8F-8224-2E6EDEAD3685}">
      <dgm:prSet phldrT="[Text]" custT="1"/>
      <dgm:spPr/>
      <dgm:t>
        <a:bodyPr/>
        <a:lstStyle/>
        <a:p>
          <a:r>
            <a:rPr lang="en-US" sz="900" dirty="0" smtClean="0"/>
            <a:t>Stay at home order</a:t>
          </a:r>
          <a:endParaRPr lang="en-US" sz="900" dirty="0"/>
        </a:p>
      </dgm:t>
    </dgm:pt>
    <dgm:pt modelId="{E5F01FFD-C177-4181-B721-C68459162695}" type="parTrans" cxnId="{E653103F-692C-482A-B0E5-555839446A7F}">
      <dgm:prSet/>
      <dgm:spPr/>
      <dgm:t>
        <a:bodyPr/>
        <a:lstStyle/>
        <a:p>
          <a:endParaRPr lang="en-US" sz="2400"/>
        </a:p>
      </dgm:t>
    </dgm:pt>
    <dgm:pt modelId="{8329131D-227F-49AA-BA28-6ECD2DFBEE2D}" type="sibTrans" cxnId="{E653103F-692C-482A-B0E5-555839446A7F}">
      <dgm:prSet/>
      <dgm:spPr/>
      <dgm:t>
        <a:bodyPr/>
        <a:lstStyle/>
        <a:p>
          <a:endParaRPr lang="en-US" sz="2400"/>
        </a:p>
      </dgm:t>
    </dgm:pt>
    <dgm:pt modelId="{44060492-8E77-4B50-AAAD-C006CC7F9CA2}">
      <dgm:prSet phldrT="[Text]" custT="1"/>
      <dgm:spPr/>
      <dgm:t>
        <a:bodyPr/>
        <a:lstStyle/>
        <a:p>
          <a:r>
            <a:rPr lang="en-US" sz="900" dirty="0" smtClean="0"/>
            <a:t>Omicron closures</a:t>
          </a:r>
          <a:endParaRPr lang="en-US" sz="900" dirty="0"/>
        </a:p>
      </dgm:t>
    </dgm:pt>
    <dgm:pt modelId="{2BCCD3C6-0606-4E35-94D0-48A1ABC5C36F}" type="parTrans" cxnId="{4F8F6F0B-3307-439B-A1D3-AAEBEB8A0403}">
      <dgm:prSet/>
      <dgm:spPr/>
      <dgm:t>
        <a:bodyPr/>
        <a:lstStyle/>
        <a:p>
          <a:endParaRPr lang="en-US" sz="2400"/>
        </a:p>
      </dgm:t>
    </dgm:pt>
    <dgm:pt modelId="{2351DDAE-E41D-4B17-A247-A11F748F76AB}" type="sibTrans" cxnId="{4F8F6F0B-3307-439B-A1D3-AAEBEB8A0403}">
      <dgm:prSet/>
      <dgm:spPr/>
      <dgm:t>
        <a:bodyPr/>
        <a:lstStyle/>
        <a:p>
          <a:endParaRPr lang="en-US" sz="2400"/>
        </a:p>
      </dgm:t>
    </dgm:pt>
    <dgm:pt modelId="{93C4C90A-7DD4-4025-8645-54918C8ABC31}">
      <dgm:prSet custT="1"/>
      <dgm:spPr/>
      <dgm:t>
        <a:bodyPr/>
        <a:lstStyle/>
        <a:p>
          <a:r>
            <a:rPr lang="en-US" sz="900" b="1" dirty="0" smtClean="0">
              <a:solidFill>
                <a:schemeClr val="accent3"/>
              </a:solidFill>
            </a:rPr>
            <a:t>Wave 2 of LGS</a:t>
          </a:r>
          <a:endParaRPr lang="en-US" sz="900" b="1" dirty="0">
            <a:solidFill>
              <a:schemeClr val="accent3"/>
            </a:solidFill>
          </a:endParaRPr>
        </a:p>
      </dgm:t>
    </dgm:pt>
    <dgm:pt modelId="{EC36A2B5-26EA-49C4-8A54-D18862B3E46F}" type="parTrans" cxnId="{592C76EE-CBA4-471E-B4B0-FED2DF1062F6}">
      <dgm:prSet/>
      <dgm:spPr/>
      <dgm:t>
        <a:bodyPr/>
        <a:lstStyle/>
        <a:p>
          <a:endParaRPr lang="en-US" sz="2400"/>
        </a:p>
      </dgm:t>
    </dgm:pt>
    <dgm:pt modelId="{23BF9A98-22F0-4B14-81DF-8C679C3AE5C3}" type="sibTrans" cxnId="{592C76EE-CBA4-471E-B4B0-FED2DF1062F6}">
      <dgm:prSet/>
      <dgm:spPr/>
      <dgm:t>
        <a:bodyPr/>
        <a:lstStyle/>
        <a:p>
          <a:endParaRPr lang="en-US" sz="2400"/>
        </a:p>
      </dgm:t>
    </dgm:pt>
    <dgm:pt modelId="{A0FAF542-B359-495B-AF9D-5C784CE248F1}">
      <dgm:prSet custT="1"/>
      <dgm:spPr/>
      <dgm:t>
        <a:bodyPr/>
        <a:lstStyle/>
        <a:p>
          <a:r>
            <a:rPr lang="en-US" sz="1000" b="1" dirty="0" smtClean="0">
              <a:solidFill>
                <a:schemeClr val="accent3"/>
              </a:solidFill>
            </a:rPr>
            <a:t>December 2020</a:t>
          </a:r>
          <a:endParaRPr lang="en-US" sz="1000" b="1" dirty="0">
            <a:solidFill>
              <a:schemeClr val="accent3"/>
            </a:solidFill>
          </a:endParaRPr>
        </a:p>
      </dgm:t>
    </dgm:pt>
    <dgm:pt modelId="{24266DE0-3DCC-4D7B-A1EB-8BC883E350DB}" type="parTrans" cxnId="{FC20D55B-B79D-474B-9282-236838879799}">
      <dgm:prSet/>
      <dgm:spPr/>
      <dgm:t>
        <a:bodyPr/>
        <a:lstStyle/>
        <a:p>
          <a:endParaRPr lang="en-US" sz="2400"/>
        </a:p>
      </dgm:t>
    </dgm:pt>
    <dgm:pt modelId="{B0C5C657-2498-4180-A132-4338D019AE7F}" type="sibTrans" cxnId="{FC20D55B-B79D-474B-9282-236838879799}">
      <dgm:prSet/>
      <dgm:spPr/>
      <dgm:t>
        <a:bodyPr/>
        <a:lstStyle/>
        <a:p>
          <a:endParaRPr lang="en-US" sz="2400"/>
        </a:p>
      </dgm:t>
    </dgm:pt>
    <dgm:pt modelId="{3DABFDF2-1061-48E5-8E30-B5EC18C1F872}">
      <dgm:prSet custT="1"/>
      <dgm:spPr/>
      <dgm:t>
        <a:bodyPr/>
        <a:lstStyle/>
        <a:p>
          <a:r>
            <a:rPr lang="en-US" sz="900" b="1" dirty="0" smtClean="0">
              <a:solidFill>
                <a:schemeClr val="accent3"/>
              </a:solidFill>
            </a:rPr>
            <a:t>Wave 3 of LGS</a:t>
          </a:r>
          <a:endParaRPr lang="en-US" sz="900" b="1" dirty="0">
            <a:solidFill>
              <a:schemeClr val="accent3"/>
            </a:solidFill>
          </a:endParaRPr>
        </a:p>
      </dgm:t>
    </dgm:pt>
    <dgm:pt modelId="{9882E4FB-515A-4E22-ACB5-07D220E9F644}" type="parTrans" cxnId="{87BE9916-D915-42B5-9490-96429B0728B4}">
      <dgm:prSet/>
      <dgm:spPr/>
      <dgm:t>
        <a:bodyPr/>
        <a:lstStyle/>
        <a:p>
          <a:endParaRPr lang="en-US" sz="2400"/>
        </a:p>
      </dgm:t>
    </dgm:pt>
    <dgm:pt modelId="{CFC65903-8FE4-4CA1-80C1-8FD27B1B8DCF}" type="sibTrans" cxnId="{87BE9916-D915-42B5-9490-96429B0728B4}">
      <dgm:prSet/>
      <dgm:spPr/>
      <dgm:t>
        <a:bodyPr/>
        <a:lstStyle/>
        <a:p>
          <a:endParaRPr lang="en-US" sz="2400"/>
        </a:p>
      </dgm:t>
    </dgm:pt>
    <dgm:pt modelId="{1EBE0EA1-5121-400F-BE48-9E421E48D956}">
      <dgm:prSet phldrT="[Text]" custT="1"/>
      <dgm:spPr/>
      <dgm:t>
        <a:bodyPr/>
        <a:lstStyle/>
        <a:p>
          <a:r>
            <a:rPr lang="en-US" sz="1050" b="1" dirty="0" smtClean="0">
              <a:solidFill>
                <a:schemeClr val="accent3"/>
              </a:solidFill>
            </a:rPr>
            <a:t>July 2021</a:t>
          </a:r>
          <a:endParaRPr lang="en-US" sz="1050" b="1" dirty="0">
            <a:solidFill>
              <a:schemeClr val="accent3"/>
            </a:solidFill>
          </a:endParaRPr>
        </a:p>
      </dgm:t>
    </dgm:pt>
    <dgm:pt modelId="{EC85321B-49C8-4688-8C4B-E4D02EE36622}" type="parTrans" cxnId="{E883716B-1172-4EB2-9789-A41B7B1F29E7}">
      <dgm:prSet/>
      <dgm:spPr/>
      <dgm:t>
        <a:bodyPr/>
        <a:lstStyle/>
        <a:p>
          <a:endParaRPr lang="en-US" sz="2400"/>
        </a:p>
      </dgm:t>
    </dgm:pt>
    <dgm:pt modelId="{909BFEF0-DE3B-4D7F-B4F1-D635946AAF74}" type="sibTrans" cxnId="{E883716B-1172-4EB2-9789-A41B7B1F29E7}">
      <dgm:prSet/>
      <dgm:spPr/>
      <dgm:t>
        <a:bodyPr/>
        <a:lstStyle/>
        <a:p>
          <a:endParaRPr lang="en-US" sz="2400"/>
        </a:p>
      </dgm:t>
    </dgm:pt>
    <dgm:pt modelId="{CDE50719-20AB-49EF-8D0B-50FC2F103030}">
      <dgm:prSet phldrT="[Text]" custT="1"/>
      <dgm:spPr/>
      <dgm:t>
        <a:bodyPr/>
        <a:lstStyle/>
        <a:p>
          <a:r>
            <a:rPr lang="en-US" sz="900" b="1" dirty="0" smtClean="0">
              <a:solidFill>
                <a:schemeClr val="accent3"/>
              </a:solidFill>
            </a:rPr>
            <a:t>Sports betting in CAN</a:t>
          </a:r>
          <a:endParaRPr lang="en-US" sz="900" b="1" dirty="0">
            <a:solidFill>
              <a:schemeClr val="accent3"/>
            </a:solidFill>
          </a:endParaRPr>
        </a:p>
      </dgm:t>
    </dgm:pt>
    <dgm:pt modelId="{51EA1C76-0DFE-4BE9-A480-F4560847639C}" type="parTrans" cxnId="{240C8368-7714-4914-B7DE-E70DBC2D3DEF}">
      <dgm:prSet/>
      <dgm:spPr/>
      <dgm:t>
        <a:bodyPr/>
        <a:lstStyle/>
        <a:p>
          <a:endParaRPr lang="en-US" sz="2400"/>
        </a:p>
      </dgm:t>
    </dgm:pt>
    <dgm:pt modelId="{349515BA-AA1E-44EB-8985-AFA67C4D6385}" type="sibTrans" cxnId="{240C8368-7714-4914-B7DE-E70DBC2D3DEF}">
      <dgm:prSet/>
      <dgm:spPr/>
      <dgm:t>
        <a:bodyPr/>
        <a:lstStyle/>
        <a:p>
          <a:endParaRPr lang="en-US" sz="2400"/>
        </a:p>
      </dgm:t>
    </dgm:pt>
    <dgm:pt modelId="{B8C907AC-C2EA-4C48-A9CC-A18BEF4BC34A}">
      <dgm:prSet custT="1"/>
      <dgm:spPr/>
      <dgm:t>
        <a:bodyPr/>
        <a:lstStyle/>
        <a:p>
          <a:r>
            <a:rPr lang="en-US" sz="1050" b="1" dirty="0" smtClean="0">
              <a:solidFill>
                <a:schemeClr val="accent3"/>
              </a:solidFill>
            </a:rPr>
            <a:t>September 2021</a:t>
          </a:r>
          <a:endParaRPr lang="en-US" sz="1050" b="1" dirty="0">
            <a:solidFill>
              <a:schemeClr val="accent3"/>
            </a:solidFill>
          </a:endParaRPr>
        </a:p>
      </dgm:t>
    </dgm:pt>
    <dgm:pt modelId="{165E9097-3F08-42E8-85C3-343B468659CC}" type="parTrans" cxnId="{F28D91D7-8052-477A-BC07-32D872CB62F7}">
      <dgm:prSet/>
      <dgm:spPr/>
      <dgm:t>
        <a:bodyPr/>
        <a:lstStyle/>
        <a:p>
          <a:endParaRPr lang="en-US" sz="2400"/>
        </a:p>
      </dgm:t>
    </dgm:pt>
    <dgm:pt modelId="{1EF4608E-AE8E-4561-AA76-260D565C7082}" type="sibTrans" cxnId="{F28D91D7-8052-477A-BC07-32D872CB62F7}">
      <dgm:prSet/>
      <dgm:spPr/>
      <dgm:t>
        <a:bodyPr/>
        <a:lstStyle/>
        <a:p>
          <a:endParaRPr lang="en-US" sz="2400"/>
        </a:p>
      </dgm:t>
    </dgm:pt>
    <dgm:pt modelId="{F356F84E-11E8-48A6-8843-EFC0290FE6AE}">
      <dgm:prSet custT="1"/>
      <dgm:spPr/>
      <dgm:t>
        <a:bodyPr/>
        <a:lstStyle/>
        <a:p>
          <a:r>
            <a:rPr lang="en-US" sz="900" b="1" dirty="0" smtClean="0">
              <a:solidFill>
                <a:schemeClr val="accent3"/>
              </a:solidFill>
            </a:rPr>
            <a:t>Ethno-Cultural Study</a:t>
          </a:r>
          <a:endParaRPr lang="en-US" sz="900" b="1" dirty="0">
            <a:solidFill>
              <a:schemeClr val="accent3"/>
            </a:solidFill>
          </a:endParaRPr>
        </a:p>
      </dgm:t>
    </dgm:pt>
    <dgm:pt modelId="{44B94375-C781-46F9-9BED-7A13B0B3440F}" type="parTrans" cxnId="{4C699111-B5DC-46FA-9773-13FF5BE23066}">
      <dgm:prSet/>
      <dgm:spPr/>
      <dgm:t>
        <a:bodyPr/>
        <a:lstStyle/>
        <a:p>
          <a:endParaRPr lang="en-US" sz="2400"/>
        </a:p>
      </dgm:t>
    </dgm:pt>
    <dgm:pt modelId="{00967A60-5587-419D-A7A8-2266FF849A70}" type="sibTrans" cxnId="{4C699111-B5DC-46FA-9773-13FF5BE23066}">
      <dgm:prSet/>
      <dgm:spPr/>
      <dgm:t>
        <a:bodyPr/>
        <a:lstStyle/>
        <a:p>
          <a:endParaRPr lang="en-US" sz="2400"/>
        </a:p>
      </dgm:t>
    </dgm:pt>
    <dgm:pt modelId="{19DED516-5D8C-422A-ABA3-9DF0A67DD017}">
      <dgm:prSet phldrT="[Text]" custT="1"/>
      <dgm:spPr/>
      <dgm:t>
        <a:bodyPr/>
        <a:lstStyle/>
        <a:p>
          <a:r>
            <a:rPr lang="en-US" sz="1050" b="1" dirty="0" smtClean="0">
              <a:solidFill>
                <a:schemeClr val="accent3"/>
              </a:solidFill>
            </a:rPr>
            <a:t>March 2022</a:t>
          </a:r>
          <a:endParaRPr lang="en-US" sz="1050" b="1" dirty="0">
            <a:solidFill>
              <a:schemeClr val="accent3"/>
            </a:solidFill>
          </a:endParaRPr>
        </a:p>
      </dgm:t>
    </dgm:pt>
    <dgm:pt modelId="{D54B72A4-8F3B-4C8F-ABD2-13FC9736D843}" type="parTrans" cxnId="{0AF567CB-A14A-4EB4-BFB8-EA9C548F35CF}">
      <dgm:prSet/>
      <dgm:spPr/>
      <dgm:t>
        <a:bodyPr/>
        <a:lstStyle/>
        <a:p>
          <a:endParaRPr lang="en-US" sz="2400"/>
        </a:p>
      </dgm:t>
    </dgm:pt>
    <dgm:pt modelId="{B4BD4EE7-DA1D-4B91-8BEC-24A2A1A7EE39}" type="sibTrans" cxnId="{0AF567CB-A14A-4EB4-BFB8-EA9C548F35CF}">
      <dgm:prSet/>
      <dgm:spPr/>
      <dgm:t>
        <a:bodyPr/>
        <a:lstStyle/>
        <a:p>
          <a:endParaRPr lang="en-US" sz="2400"/>
        </a:p>
      </dgm:t>
    </dgm:pt>
    <dgm:pt modelId="{B9B67262-1D68-49E0-8557-9571579DF495}">
      <dgm:prSet phldrT="[Text]" custT="1"/>
      <dgm:spPr/>
      <dgm:t>
        <a:bodyPr/>
        <a:lstStyle/>
        <a:p>
          <a:r>
            <a:rPr lang="en-US" sz="900" b="1" dirty="0" smtClean="0">
              <a:solidFill>
                <a:schemeClr val="accent3"/>
              </a:solidFill>
            </a:rPr>
            <a:t>Wave 1 LGP</a:t>
          </a:r>
          <a:endParaRPr lang="en-US" sz="900" b="1" dirty="0">
            <a:solidFill>
              <a:schemeClr val="accent3"/>
            </a:solidFill>
          </a:endParaRPr>
        </a:p>
      </dgm:t>
    </dgm:pt>
    <dgm:pt modelId="{2F85AAFA-6CAF-4ACF-AAB4-9F75AF043AA9}" type="parTrans" cxnId="{FCF34C5A-9DAF-45D7-96A0-AACCBCE3A669}">
      <dgm:prSet/>
      <dgm:spPr/>
      <dgm:t>
        <a:bodyPr/>
        <a:lstStyle/>
        <a:p>
          <a:endParaRPr lang="en-US" sz="2400"/>
        </a:p>
      </dgm:t>
    </dgm:pt>
    <dgm:pt modelId="{29A9F377-CFF2-4510-A74C-00F1D404797B}" type="sibTrans" cxnId="{FCF34C5A-9DAF-45D7-96A0-AACCBCE3A669}">
      <dgm:prSet/>
      <dgm:spPr/>
      <dgm:t>
        <a:bodyPr/>
        <a:lstStyle/>
        <a:p>
          <a:endParaRPr lang="en-US" sz="2400"/>
        </a:p>
      </dgm:t>
    </dgm:pt>
    <dgm:pt modelId="{1C5EF184-4F96-4083-90DA-C29175029C06}">
      <dgm:prSet phldrT="[Text]" custT="1"/>
      <dgm:spPr/>
      <dgm:t>
        <a:bodyPr/>
        <a:lstStyle/>
        <a:p>
          <a:r>
            <a:rPr lang="en-US" sz="1050" b="1" dirty="0" smtClean="0"/>
            <a:t>April 2022</a:t>
          </a:r>
          <a:endParaRPr lang="en-US" sz="1050" b="1" dirty="0"/>
        </a:p>
      </dgm:t>
    </dgm:pt>
    <dgm:pt modelId="{71B0E332-E424-46B9-9D76-7B27DF7D1F90}" type="parTrans" cxnId="{9499D356-3C15-42C2-A9D5-9C02D0DBCFB1}">
      <dgm:prSet/>
      <dgm:spPr/>
      <dgm:t>
        <a:bodyPr/>
        <a:lstStyle/>
        <a:p>
          <a:endParaRPr lang="en-US" sz="2400"/>
        </a:p>
      </dgm:t>
    </dgm:pt>
    <dgm:pt modelId="{E95E5C34-5976-414F-98D5-ED67114AA254}" type="sibTrans" cxnId="{9499D356-3C15-42C2-A9D5-9C02D0DBCFB1}">
      <dgm:prSet/>
      <dgm:spPr/>
      <dgm:t>
        <a:bodyPr/>
        <a:lstStyle/>
        <a:p>
          <a:endParaRPr lang="en-US" sz="2400"/>
        </a:p>
      </dgm:t>
    </dgm:pt>
    <dgm:pt modelId="{26348093-2008-459B-B513-C0E3AD359260}">
      <dgm:prSet phldrT="[Text]" custT="1"/>
      <dgm:spPr/>
      <dgm:t>
        <a:bodyPr/>
        <a:lstStyle/>
        <a:p>
          <a:r>
            <a:rPr lang="en-US" sz="900" dirty="0" smtClean="0">
              <a:solidFill>
                <a:srgbClr val="C00000"/>
              </a:solidFill>
            </a:rPr>
            <a:t>Online gambling expansion in ON</a:t>
          </a:r>
          <a:endParaRPr lang="en-US" sz="900" dirty="0">
            <a:solidFill>
              <a:srgbClr val="C00000"/>
            </a:solidFill>
          </a:endParaRPr>
        </a:p>
      </dgm:t>
    </dgm:pt>
    <dgm:pt modelId="{62D5A6F3-88B0-4C3A-A659-CB15B58C4E2A}" type="parTrans" cxnId="{1445174E-BDFA-411F-8E60-D5D3091DAA14}">
      <dgm:prSet/>
      <dgm:spPr/>
      <dgm:t>
        <a:bodyPr/>
        <a:lstStyle/>
        <a:p>
          <a:endParaRPr lang="en-US" sz="2400"/>
        </a:p>
      </dgm:t>
    </dgm:pt>
    <dgm:pt modelId="{618A6464-01CB-44AC-A2E4-63EA6CB57CA5}" type="sibTrans" cxnId="{1445174E-BDFA-411F-8E60-D5D3091DAA14}">
      <dgm:prSet/>
      <dgm:spPr/>
      <dgm:t>
        <a:bodyPr/>
        <a:lstStyle/>
        <a:p>
          <a:endParaRPr lang="en-US" sz="2400"/>
        </a:p>
      </dgm:t>
    </dgm:pt>
    <dgm:pt modelId="{58389265-B70B-4797-9D73-E3ABE84C6385}">
      <dgm:prSet custT="1"/>
      <dgm:spPr/>
      <dgm:t>
        <a:bodyPr/>
        <a:lstStyle/>
        <a:p>
          <a:r>
            <a:rPr lang="en-US" sz="900" dirty="0" smtClean="0">
              <a:solidFill>
                <a:srgbClr val="C00000"/>
              </a:solidFill>
            </a:rPr>
            <a:t>Single-event sports betting legalized</a:t>
          </a:r>
          <a:endParaRPr lang="en-US" sz="900" dirty="0">
            <a:solidFill>
              <a:srgbClr val="C00000"/>
            </a:solidFill>
          </a:endParaRPr>
        </a:p>
      </dgm:t>
    </dgm:pt>
    <dgm:pt modelId="{6EBEE243-0771-477B-94AC-53A6F81F268E}" type="parTrans" cxnId="{33ED309C-F076-4193-AE42-18BA2257E1F5}">
      <dgm:prSet/>
      <dgm:spPr/>
      <dgm:t>
        <a:bodyPr/>
        <a:lstStyle/>
        <a:p>
          <a:endParaRPr lang="en-US"/>
        </a:p>
      </dgm:t>
    </dgm:pt>
    <dgm:pt modelId="{06C9489E-E516-416A-90C4-8F79041416F9}" type="sibTrans" cxnId="{33ED309C-F076-4193-AE42-18BA2257E1F5}">
      <dgm:prSet/>
      <dgm:spPr/>
      <dgm:t>
        <a:bodyPr/>
        <a:lstStyle/>
        <a:p>
          <a:endParaRPr lang="en-US"/>
        </a:p>
      </dgm:t>
    </dgm:pt>
    <dgm:pt modelId="{57722F03-615E-42F7-9ED1-BBC342D987E9}" type="pres">
      <dgm:prSet presAssocID="{08106008-D9A6-4678-BF1C-A6DEFBA84EFD}" presName="Name0" presStyleCnt="0">
        <dgm:presLayoutVars>
          <dgm:dir/>
          <dgm:resizeHandles val="exact"/>
        </dgm:presLayoutVars>
      </dgm:prSet>
      <dgm:spPr/>
    </dgm:pt>
    <dgm:pt modelId="{CE743352-8554-4C4C-BBD9-1EEB675A598E}" type="pres">
      <dgm:prSet presAssocID="{08106008-D9A6-4678-BF1C-A6DEFBA84EFD}" presName="arrow" presStyleLbl="bgShp" presStyleIdx="0" presStyleCnt="1" custScaleY="74981"/>
      <dgm:spPr>
        <a:effectLst>
          <a:outerShdw blurRad="50800" dist="38100" dir="2700000" algn="tl" rotWithShape="0">
            <a:prstClr val="black">
              <a:alpha val="40000"/>
            </a:prstClr>
          </a:outerShdw>
        </a:effectLst>
      </dgm:spPr>
    </dgm:pt>
    <dgm:pt modelId="{FF4E1A34-75D2-4163-96B7-52ACF22D1258}" type="pres">
      <dgm:prSet presAssocID="{08106008-D9A6-4678-BF1C-A6DEFBA84EFD}" presName="points" presStyleCnt="0"/>
      <dgm:spPr/>
    </dgm:pt>
    <dgm:pt modelId="{E717E11B-1167-42E4-97C7-769F5ABE2CDE}" type="pres">
      <dgm:prSet presAssocID="{85C78083-8CCD-4571-A595-C2421E2ECA09}" presName="compositeA" presStyleCnt="0"/>
      <dgm:spPr/>
    </dgm:pt>
    <dgm:pt modelId="{2E0494AE-4030-4CB4-B4FD-55C386DECAF6}" type="pres">
      <dgm:prSet presAssocID="{85C78083-8CCD-4571-A595-C2421E2ECA09}" presName="textA" presStyleLbl="revTx" presStyleIdx="0" presStyleCnt="13" custScaleX="182568">
        <dgm:presLayoutVars>
          <dgm:bulletEnabled val="1"/>
        </dgm:presLayoutVars>
      </dgm:prSet>
      <dgm:spPr/>
      <dgm:t>
        <a:bodyPr/>
        <a:lstStyle/>
        <a:p>
          <a:endParaRPr lang="en-US"/>
        </a:p>
      </dgm:t>
    </dgm:pt>
    <dgm:pt modelId="{E55E5658-5D59-4683-A943-6A1DA27A005D}" type="pres">
      <dgm:prSet presAssocID="{85C78083-8CCD-4571-A595-C2421E2ECA09}" presName="circleA" presStyleLbl="node1" presStyleIdx="0" presStyleCnt="13"/>
      <dgm:spPr>
        <a:solidFill>
          <a:srgbClr val="C00000"/>
        </a:solidFill>
        <a:ln>
          <a:noFill/>
        </a:ln>
        <a:effectLst>
          <a:outerShdw blurRad="50800" dist="38100" dir="2700000" algn="tl" rotWithShape="0">
            <a:prstClr val="black">
              <a:alpha val="40000"/>
            </a:prstClr>
          </a:outerShdw>
        </a:effectLst>
      </dgm:spPr>
    </dgm:pt>
    <dgm:pt modelId="{9336FF65-CFBD-4205-97E2-A22F11FFFC3F}" type="pres">
      <dgm:prSet presAssocID="{85C78083-8CCD-4571-A595-C2421E2ECA09}" presName="spaceA" presStyleCnt="0"/>
      <dgm:spPr/>
    </dgm:pt>
    <dgm:pt modelId="{7753ED64-B271-4857-99A9-E2AD3073A724}" type="pres">
      <dgm:prSet presAssocID="{5DD12F5C-897D-4FD1-A8FB-3C05DF9309B8}" presName="space" presStyleCnt="0"/>
      <dgm:spPr/>
    </dgm:pt>
    <dgm:pt modelId="{F28842B6-A9D4-48FB-A1C5-95AABFD28A7E}" type="pres">
      <dgm:prSet presAssocID="{279284F0-241F-496C-B3B9-4D2805E8B675}" presName="compositeB" presStyleCnt="0"/>
      <dgm:spPr/>
    </dgm:pt>
    <dgm:pt modelId="{48719B6D-E9C4-4F3C-B6C1-AD361559F239}" type="pres">
      <dgm:prSet presAssocID="{279284F0-241F-496C-B3B9-4D2805E8B675}" presName="textB" presStyleLbl="revTx" presStyleIdx="1" presStyleCnt="13" custScaleX="146417">
        <dgm:presLayoutVars>
          <dgm:bulletEnabled val="1"/>
        </dgm:presLayoutVars>
      </dgm:prSet>
      <dgm:spPr/>
      <dgm:t>
        <a:bodyPr/>
        <a:lstStyle/>
        <a:p>
          <a:endParaRPr lang="en-US"/>
        </a:p>
      </dgm:t>
    </dgm:pt>
    <dgm:pt modelId="{F2F9B65D-EC45-484C-811D-73398EA6CF50}" type="pres">
      <dgm:prSet presAssocID="{279284F0-241F-496C-B3B9-4D2805E8B675}" presName="circleB" presStyleLbl="node1" presStyleIdx="1" presStyleCnt="13"/>
      <dgm:spPr>
        <a:solidFill>
          <a:schemeClr val="accent3"/>
        </a:solidFill>
        <a:ln>
          <a:noFill/>
        </a:ln>
        <a:effectLst>
          <a:outerShdw blurRad="50800" dist="38100" dir="2700000" algn="tl" rotWithShape="0">
            <a:prstClr val="black">
              <a:alpha val="40000"/>
            </a:prstClr>
          </a:outerShdw>
        </a:effectLst>
      </dgm:spPr>
    </dgm:pt>
    <dgm:pt modelId="{CC89009B-DB62-4CB3-A9A4-3C51584FF462}" type="pres">
      <dgm:prSet presAssocID="{279284F0-241F-496C-B3B9-4D2805E8B675}" presName="spaceB" presStyleCnt="0"/>
      <dgm:spPr/>
    </dgm:pt>
    <dgm:pt modelId="{DC9583E0-460B-4B94-8FFE-6E9D4E70C962}" type="pres">
      <dgm:prSet presAssocID="{1876195D-65F1-4C73-AEFE-F6AF53AA6871}" presName="space" presStyleCnt="0"/>
      <dgm:spPr/>
    </dgm:pt>
    <dgm:pt modelId="{B34C4304-185A-4B60-9159-88838A6742F5}" type="pres">
      <dgm:prSet presAssocID="{63196C5E-ED78-4A37-A07F-D88CC59895E0}" presName="compositeA" presStyleCnt="0"/>
      <dgm:spPr/>
    </dgm:pt>
    <dgm:pt modelId="{291F23A1-59B1-4728-B305-76D7E4881BB8}" type="pres">
      <dgm:prSet presAssocID="{63196C5E-ED78-4A37-A07F-D88CC59895E0}" presName="textA" presStyleLbl="revTx" presStyleIdx="2" presStyleCnt="13" custScaleX="144056">
        <dgm:presLayoutVars>
          <dgm:bulletEnabled val="1"/>
        </dgm:presLayoutVars>
      </dgm:prSet>
      <dgm:spPr/>
      <dgm:t>
        <a:bodyPr/>
        <a:lstStyle/>
        <a:p>
          <a:endParaRPr lang="en-US"/>
        </a:p>
      </dgm:t>
    </dgm:pt>
    <dgm:pt modelId="{166C72FA-3414-4E7A-B302-BC71599B66F3}" type="pres">
      <dgm:prSet presAssocID="{63196C5E-ED78-4A37-A07F-D88CC59895E0}" presName="circleA" presStyleLbl="node1" presStyleIdx="2" presStyleCnt="13"/>
      <dgm:spPr>
        <a:solidFill>
          <a:schemeClr val="accent3"/>
        </a:solidFill>
        <a:ln>
          <a:noFill/>
        </a:ln>
        <a:effectLst>
          <a:outerShdw blurRad="50800" dist="38100" dir="2700000" algn="tl" rotWithShape="0">
            <a:prstClr val="black">
              <a:alpha val="40000"/>
            </a:prstClr>
          </a:outerShdw>
        </a:effectLst>
      </dgm:spPr>
    </dgm:pt>
    <dgm:pt modelId="{783778B4-F122-4D13-A797-5C359C607C95}" type="pres">
      <dgm:prSet presAssocID="{63196C5E-ED78-4A37-A07F-D88CC59895E0}" presName="spaceA" presStyleCnt="0"/>
      <dgm:spPr/>
    </dgm:pt>
    <dgm:pt modelId="{77996B34-8D8D-4DBF-A500-F87FB9D9D33A}" type="pres">
      <dgm:prSet presAssocID="{B57ABABE-61CC-40E5-8C10-7967C2BA6143}" presName="space" presStyleCnt="0"/>
      <dgm:spPr/>
    </dgm:pt>
    <dgm:pt modelId="{0A27C22C-99E7-4F13-9BC5-543C3F754AB5}" type="pres">
      <dgm:prSet presAssocID="{761216D6-8297-484A-A125-66572E339FF5}" presName="compositeB" presStyleCnt="0"/>
      <dgm:spPr/>
    </dgm:pt>
    <dgm:pt modelId="{E525C60B-AEB3-4B19-A432-FEC70D1E687B}" type="pres">
      <dgm:prSet presAssocID="{761216D6-8297-484A-A125-66572E339FF5}" presName="textB" presStyleLbl="revTx" presStyleIdx="3" presStyleCnt="13" custScaleX="190693">
        <dgm:presLayoutVars>
          <dgm:bulletEnabled val="1"/>
        </dgm:presLayoutVars>
      </dgm:prSet>
      <dgm:spPr/>
      <dgm:t>
        <a:bodyPr/>
        <a:lstStyle/>
        <a:p>
          <a:endParaRPr lang="en-US"/>
        </a:p>
      </dgm:t>
    </dgm:pt>
    <dgm:pt modelId="{6AA9E392-D792-4ED9-ADB3-5BD6D2554C8B}" type="pres">
      <dgm:prSet presAssocID="{761216D6-8297-484A-A125-66572E339FF5}" presName="circleB" presStyleLbl="node1" presStyleIdx="3" presStyleCnt="13"/>
      <dgm:spPr>
        <a:solidFill>
          <a:schemeClr val="bg1">
            <a:lumMod val="50000"/>
          </a:schemeClr>
        </a:solidFill>
        <a:ln>
          <a:noFill/>
        </a:ln>
      </dgm:spPr>
    </dgm:pt>
    <dgm:pt modelId="{C30E9F6D-AF9D-41AC-9BC4-857D45207A23}" type="pres">
      <dgm:prSet presAssocID="{761216D6-8297-484A-A125-66572E339FF5}" presName="spaceB" presStyleCnt="0"/>
      <dgm:spPr/>
    </dgm:pt>
    <dgm:pt modelId="{745605E4-66E7-405A-BC6C-DFA1A9F73A01}" type="pres">
      <dgm:prSet presAssocID="{8BCDCB37-7D99-41C7-ADD7-2015D89275B2}" presName="space" presStyleCnt="0"/>
      <dgm:spPr/>
    </dgm:pt>
    <dgm:pt modelId="{62C80618-D86F-4A21-9021-BE1BB32D7444}" type="pres">
      <dgm:prSet presAssocID="{A0FAF542-B359-495B-AF9D-5C784CE248F1}" presName="compositeA" presStyleCnt="0"/>
      <dgm:spPr/>
    </dgm:pt>
    <dgm:pt modelId="{518623B9-D712-48F9-BD1E-43681C6356B1}" type="pres">
      <dgm:prSet presAssocID="{A0FAF542-B359-495B-AF9D-5C784CE248F1}" presName="textA" presStyleLbl="revTx" presStyleIdx="4" presStyleCnt="13" custScaleX="177550">
        <dgm:presLayoutVars>
          <dgm:bulletEnabled val="1"/>
        </dgm:presLayoutVars>
      </dgm:prSet>
      <dgm:spPr/>
      <dgm:t>
        <a:bodyPr/>
        <a:lstStyle/>
        <a:p>
          <a:endParaRPr lang="en-US"/>
        </a:p>
      </dgm:t>
    </dgm:pt>
    <dgm:pt modelId="{F7AE5CF0-1989-4B69-A6FC-DB319372EF05}" type="pres">
      <dgm:prSet presAssocID="{A0FAF542-B359-495B-AF9D-5C784CE248F1}" presName="circleA" presStyleLbl="node1" presStyleIdx="4" presStyleCnt="13"/>
      <dgm:spPr>
        <a:solidFill>
          <a:schemeClr val="accent3"/>
        </a:solidFill>
        <a:ln>
          <a:noFill/>
        </a:ln>
        <a:effectLst>
          <a:outerShdw blurRad="50800" dist="38100" dir="2700000" algn="tl" rotWithShape="0">
            <a:prstClr val="black">
              <a:alpha val="40000"/>
            </a:prstClr>
          </a:outerShdw>
        </a:effectLst>
      </dgm:spPr>
    </dgm:pt>
    <dgm:pt modelId="{4B4D7961-972F-46EB-919F-777BBB46775A}" type="pres">
      <dgm:prSet presAssocID="{A0FAF542-B359-495B-AF9D-5C784CE248F1}" presName="spaceA" presStyleCnt="0"/>
      <dgm:spPr/>
    </dgm:pt>
    <dgm:pt modelId="{4DC5146E-7CBF-4244-9E83-76554F29F50D}" type="pres">
      <dgm:prSet presAssocID="{B0C5C657-2498-4180-A132-4338D019AE7F}" presName="space" presStyleCnt="0"/>
      <dgm:spPr/>
    </dgm:pt>
    <dgm:pt modelId="{B43BDAEE-268A-410A-9934-256450D18C02}" type="pres">
      <dgm:prSet presAssocID="{1A1D0D38-EA7C-4BE6-A317-605F52700CE6}" presName="compositeB" presStyleCnt="0"/>
      <dgm:spPr/>
    </dgm:pt>
    <dgm:pt modelId="{4EBF4532-818B-4B4B-B556-E3402054D76F}" type="pres">
      <dgm:prSet presAssocID="{1A1D0D38-EA7C-4BE6-A317-605F52700CE6}" presName="textB" presStyleLbl="revTx" presStyleIdx="5" presStyleCnt="13" custScaleX="185775">
        <dgm:presLayoutVars>
          <dgm:bulletEnabled val="1"/>
        </dgm:presLayoutVars>
      </dgm:prSet>
      <dgm:spPr/>
      <dgm:t>
        <a:bodyPr/>
        <a:lstStyle/>
        <a:p>
          <a:endParaRPr lang="en-US"/>
        </a:p>
      </dgm:t>
    </dgm:pt>
    <dgm:pt modelId="{FED5154A-388B-4569-BEB4-E5FC03E8F027}" type="pres">
      <dgm:prSet presAssocID="{1A1D0D38-EA7C-4BE6-A317-605F52700CE6}" presName="circleB" presStyleLbl="node1" presStyleIdx="5" presStyleCnt="13"/>
      <dgm:spPr>
        <a:solidFill>
          <a:schemeClr val="bg1">
            <a:lumMod val="50000"/>
          </a:schemeClr>
        </a:solidFill>
        <a:ln>
          <a:noFill/>
        </a:ln>
      </dgm:spPr>
    </dgm:pt>
    <dgm:pt modelId="{8972BA04-62EB-4A2B-B028-2CD19D57DEE2}" type="pres">
      <dgm:prSet presAssocID="{1A1D0D38-EA7C-4BE6-A317-605F52700CE6}" presName="spaceB" presStyleCnt="0"/>
      <dgm:spPr/>
    </dgm:pt>
    <dgm:pt modelId="{6B3AB0D3-2A52-4D4F-ACE4-FE002C4F084C}" type="pres">
      <dgm:prSet presAssocID="{7B00C63B-69BD-4225-9AEA-A06FCFD25333}" presName="space" presStyleCnt="0"/>
      <dgm:spPr/>
    </dgm:pt>
    <dgm:pt modelId="{AAC0B65F-3E7B-4DEB-BFE5-D4BF6BFE4492}" type="pres">
      <dgm:prSet presAssocID="{649FB850-B3B7-426D-A1EA-41637334DAB7}" presName="compositeA" presStyleCnt="0"/>
      <dgm:spPr/>
    </dgm:pt>
    <dgm:pt modelId="{13BE0CD1-1546-4D41-9268-1B5837F907D3}" type="pres">
      <dgm:prSet presAssocID="{649FB850-B3B7-426D-A1EA-41637334DAB7}" presName="textA" presStyleLbl="revTx" presStyleIdx="6" presStyleCnt="13" custScaleX="132261">
        <dgm:presLayoutVars>
          <dgm:bulletEnabled val="1"/>
        </dgm:presLayoutVars>
      </dgm:prSet>
      <dgm:spPr/>
      <dgm:t>
        <a:bodyPr/>
        <a:lstStyle/>
        <a:p>
          <a:endParaRPr lang="en-US"/>
        </a:p>
      </dgm:t>
    </dgm:pt>
    <dgm:pt modelId="{F49B6F68-88B2-47B1-81FD-6806154607B0}" type="pres">
      <dgm:prSet presAssocID="{649FB850-B3B7-426D-A1EA-41637334DAB7}" presName="circleA" presStyleLbl="node1" presStyleIdx="6" presStyleCnt="13"/>
      <dgm:spPr>
        <a:solidFill>
          <a:schemeClr val="bg1">
            <a:lumMod val="50000"/>
          </a:schemeClr>
        </a:solidFill>
        <a:ln>
          <a:noFill/>
        </a:ln>
      </dgm:spPr>
    </dgm:pt>
    <dgm:pt modelId="{2F80E481-23AB-430F-BC28-CF7065AD1F00}" type="pres">
      <dgm:prSet presAssocID="{649FB850-B3B7-426D-A1EA-41637334DAB7}" presName="spaceA" presStyleCnt="0"/>
      <dgm:spPr/>
    </dgm:pt>
    <dgm:pt modelId="{A592F6BA-17FD-4E31-8BFD-0C300280395B}" type="pres">
      <dgm:prSet presAssocID="{AFCFF5C4-2B00-4E71-B8B1-3D925708B5A9}" presName="space" presStyleCnt="0"/>
      <dgm:spPr/>
    </dgm:pt>
    <dgm:pt modelId="{1C91920A-A06B-4BBA-A8EF-2A18ADF8E566}" type="pres">
      <dgm:prSet presAssocID="{1EBE0EA1-5121-400F-BE48-9E421E48D956}" presName="compositeB" presStyleCnt="0"/>
      <dgm:spPr/>
    </dgm:pt>
    <dgm:pt modelId="{831F05B1-C530-42CE-8447-8656BC143EA8}" type="pres">
      <dgm:prSet presAssocID="{1EBE0EA1-5121-400F-BE48-9E421E48D956}" presName="textB" presStyleLbl="revTx" presStyleIdx="7" presStyleCnt="13" custScaleX="162352">
        <dgm:presLayoutVars>
          <dgm:bulletEnabled val="1"/>
        </dgm:presLayoutVars>
      </dgm:prSet>
      <dgm:spPr/>
      <dgm:t>
        <a:bodyPr/>
        <a:lstStyle/>
        <a:p>
          <a:endParaRPr lang="en-US"/>
        </a:p>
      </dgm:t>
    </dgm:pt>
    <dgm:pt modelId="{4897805D-71AD-4BF9-82D9-C92A2771813F}" type="pres">
      <dgm:prSet presAssocID="{1EBE0EA1-5121-400F-BE48-9E421E48D956}" presName="circleB" presStyleLbl="node1" presStyleIdx="7" presStyleCnt="13"/>
      <dgm:spPr>
        <a:solidFill>
          <a:schemeClr val="accent3"/>
        </a:solidFill>
        <a:ln>
          <a:noFill/>
        </a:ln>
        <a:effectLst>
          <a:outerShdw blurRad="50800" dist="38100" dir="2700000" algn="tl" rotWithShape="0">
            <a:prstClr val="black">
              <a:alpha val="40000"/>
            </a:prstClr>
          </a:outerShdw>
        </a:effectLst>
      </dgm:spPr>
    </dgm:pt>
    <dgm:pt modelId="{4D0CABCF-E54B-4312-ACEC-407BF3B0ADDA}" type="pres">
      <dgm:prSet presAssocID="{1EBE0EA1-5121-400F-BE48-9E421E48D956}" presName="spaceB" presStyleCnt="0"/>
      <dgm:spPr/>
    </dgm:pt>
    <dgm:pt modelId="{6E0D92AB-00B0-4C10-A006-8E02AB5FA143}" type="pres">
      <dgm:prSet presAssocID="{909BFEF0-DE3B-4D7F-B4F1-D635946AAF74}" presName="space" presStyleCnt="0"/>
      <dgm:spPr/>
    </dgm:pt>
    <dgm:pt modelId="{76783705-91D6-4212-A67D-7FF39A5B5DD6}" type="pres">
      <dgm:prSet presAssocID="{45E31CEB-64DB-4E5D-BF3F-E677F2702389}" presName="compositeA" presStyleCnt="0"/>
      <dgm:spPr/>
    </dgm:pt>
    <dgm:pt modelId="{8AED52BC-B5FC-465C-84ED-F9214F4520B1}" type="pres">
      <dgm:prSet presAssocID="{45E31CEB-64DB-4E5D-BF3F-E677F2702389}" presName="textA" presStyleLbl="revTx" presStyleIdx="8" presStyleCnt="13" custScaleX="182178">
        <dgm:presLayoutVars>
          <dgm:bulletEnabled val="1"/>
        </dgm:presLayoutVars>
      </dgm:prSet>
      <dgm:spPr/>
      <dgm:t>
        <a:bodyPr/>
        <a:lstStyle/>
        <a:p>
          <a:endParaRPr lang="en-US"/>
        </a:p>
      </dgm:t>
    </dgm:pt>
    <dgm:pt modelId="{677AB86C-0391-4ABA-948A-3710A332610F}" type="pres">
      <dgm:prSet presAssocID="{45E31CEB-64DB-4E5D-BF3F-E677F2702389}" presName="circleA" presStyleLbl="node1" presStyleIdx="8" presStyleCnt="13"/>
      <dgm:spPr>
        <a:solidFill>
          <a:srgbClr val="C00000"/>
        </a:solidFill>
        <a:ln>
          <a:noFill/>
        </a:ln>
        <a:effectLst>
          <a:outerShdw blurRad="50800" dist="38100" dir="2700000" algn="tl" rotWithShape="0">
            <a:prstClr val="black">
              <a:alpha val="40000"/>
            </a:prstClr>
          </a:outerShdw>
        </a:effectLst>
      </dgm:spPr>
    </dgm:pt>
    <dgm:pt modelId="{E7536D17-0DC0-4F3B-A44E-E0EE2638A0B0}" type="pres">
      <dgm:prSet presAssocID="{45E31CEB-64DB-4E5D-BF3F-E677F2702389}" presName="spaceA" presStyleCnt="0"/>
      <dgm:spPr/>
    </dgm:pt>
    <dgm:pt modelId="{44DADDBB-4118-4B07-8270-D3A98D0737DF}" type="pres">
      <dgm:prSet presAssocID="{F62B0E1A-4FD1-4AAB-96ED-268EE2BA78DF}" presName="space" presStyleCnt="0"/>
      <dgm:spPr/>
    </dgm:pt>
    <dgm:pt modelId="{09C816F1-0246-4549-801F-2EB96354C96D}" type="pres">
      <dgm:prSet presAssocID="{B8C907AC-C2EA-4C48-A9CC-A18BEF4BC34A}" presName="compositeB" presStyleCnt="0"/>
      <dgm:spPr/>
    </dgm:pt>
    <dgm:pt modelId="{04D88AEF-C137-42A0-ACCE-4705775DC174}" type="pres">
      <dgm:prSet presAssocID="{B8C907AC-C2EA-4C48-A9CC-A18BEF4BC34A}" presName="textB" presStyleLbl="revTx" presStyleIdx="9" presStyleCnt="13" custScaleX="189474">
        <dgm:presLayoutVars>
          <dgm:bulletEnabled val="1"/>
        </dgm:presLayoutVars>
      </dgm:prSet>
      <dgm:spPr/>
      <dgm:t>
        <a:bodyPr/>
        <a:lstStyle/>
        <a:p>
          <a:endParaRPr lang="en-US"/>
        </a:p>
      </dgm:t>
    </dgm:pt>
    <dgm:pt modelId="{9EA284D5-91CC-407D-95F1-AA8D69E5F053}" type="pres">
      <dgm:prSet presAssocID="{B8C907AC-C2EA-4C48-A9CC-A18BEF4BC34A}" presName="circleB" presStyleLbl="node1" presStyleIdx="9" presStyleCnt="13"/>
      <dgm:spPr>
        <a:solidFill>
          <a:schemeClr val="accent3"/>
        </a:solidFill>
        <a:ln>
          <a:noFill/>
        </a:ln>
        <a:effectLst>
          <a:outerShdw blurRad="50800" dist="38100" dir="2700000" algn="tl" rotWithShape="0">
            <a:prstClr val="black">
              <a:alpha val="40000"/>
            </a:prstClr>
          </a:outerShdw>
        </a:effectLst>
      </dgm:spPr>
    </dgm:pt>
    <dgm:pt modelId="{C19C790D-C86C-4B4C-9C55-232334D481AF}" type="pres">
      <dgm:prSet presAssocID="{B8C907AC-C2EA-4C48-A9CC-A18BEF4BC34A}" presName="spaceB" presStyleCnt="0"/>
      <dgm:spPr/>
    </dgm:pt>
    <dgm:pt modelId="{04B0F55D-D998-4124-A1D2-6B6F15CF068B}" type="pres">
      <dgm:prSet presAssocID="{1EF4608E-AE8E-4561-AA76-260D565C7082}" presName="space" presStyleCnt="0"/>
      <dgm:spPr/>
    </dgm:pt>
    <dgm:pt modelId="{CBDE2742-ED07-4398-938C-F280E1C71456}" type="pres">
      <dgm:prSet presAssocID="{C2993651-95BD-45FF-9E31-F26CF2FFBAD9}" presName="compositeA" presStyleCnt="0"/>
      <dgm:spPr/>
    </dgm:pt>
    <dgm:pt modelId="{5EA722F0-DBFB-43BB-891B-600BA7BBDBBE}" type="pres">
      <dgm:prSet presAssocID="{C2993651-95BD-45FF-9E31-F26CF2FFBAD9}" presName="textA" presStyleLbl="revTx" presStyleIdx="10" presStyleCnt="13" custScaleX="150163">
        <dgm:presLayoutVars>
          <dgm:bulletEnabled val="1"/>
        </dgm:presLayoutVars>
      </dgm:prSet>
      <dgm:spPr/>
      <dgm:t>
        <a:bodyPr/>
        <a:lstStyle/>
        <a:p>
          <a:endParaRPr lang="en-US"/>
        </a:p>
      </dgm:t>
    </dgm:pt>
    <dgm:pt modelId="{6B6EA1DC-3A62-4BCB-8C91-661AD002D29B}" type="pres">
      <dgm:prSet presAssocID="{C2993651-95BD-45FF-9E31-F26CF2FFBAD9}" presName="circleA" presStyleLbl="node1" presStyleIdx="10" presStyleCnt="13"/>
      <dgm:spPr>
        <a:solidFill>
          <a:schemeClr val="bg1">
            <a:lumMod val="50000"/>
          </a:schemeClr>
        </a:solidFill>
        <a:ln>
          <a:noFill/>
        </a:ln>
      </dgm:spPr>
    </dgm:pt>
    <dgm:pt modelId="{278F9640-ACA7-4EAC-8640-17447B267305}" type="pres">
      <dgm:prSet presAssocID="{C2993651-95BD-45FF-9E31-F26CF2FFBAD9}" presName="spaceA" presStyleCnt="0"/>
      <dgm:spPr/>
    </dgm:pt>
    <dgm:pt modelId="{ABD66E1F-8F16-4E85-8945-CD61842BA5D5}" type="pres">
      <dgm:prSet presAssocID="{5C5C1946-DAF8-4AF7-9EF0-8E50687B269F}" presName="space" presStyleCnt="0"/>
      <dgm:spPr/>
    </dgm:pt>
    <dgm:pt modelId="{7CDDC096-027A-4FF9-976C-8C46682BFEC4}" type="pres">
      <dgm:prSet presAssocID="{19DED516-5D8C-422A-ABA3-9DF0A67DD017}" presName="compositeB" presStyleCnt="0"/>
      <dgm:spPr/>
    </dgm:pt>
    <dgm:pt modelId="{40072D3F-DB5E-485D-93D9-667C2CBB826F}" type="pres">
      <dgm:prSet presAssocID="{19DED516-5D8C-422A-ABA3-9DF0A67DD017}" presName="textB" presStyleLbl="revTx" presStyleIdx="11" presStyleCnt="13" custScaleX="140152" custLinFactNeighborX="10357" custLinFactNeighborY="0">
        <dgm:presLayoutVars>
          <dgm:bulletEnabled val="1"/>
        </dgm:presLayoutVars>
      </dgm:prSet>
      <dgm:spPr/>
      <dgm:t>
        <a:bodyPr/>
        <a:lstStyle/>
        <a:p>
          <a:endParaRPr lang="en-US"/>
        </a:p>
      </dgm:t>
    </dgm:pt>
    <dgm:pt modelId="{6052111E-A8EA-4293-B754-9B398D79B1D2}" type="pres">
      <dgm:prSet presAssocID="{19DED516-5D8C-422A-ABA3-9DF0A67DD017}" presName="circleB" presStyleLbl="node1" presStyleIdx="11" presStyleCnt="13" custLinFactNeighborX="13738"/>
      <dgm:spPr>
        <a:solidFill>
          <a:schemeClr val="accent3"/>
        </a:solidFill>
        <a:ln>
          <a:noFill/>
        </a:ln>
        <a:effectLst>
          <a:outerShdw blurRad="50800" dist="38100" dir="2700000" algn="tl" rotWithShape="0">
            <a:prstClr val="black">
              <a:alpha val="40000"/>
            </a:prstClr>
          </a:outerShdw>
        </a:effectLst>
      </dgm:spPr>
    </dgm:pt>
    <dgm:pt modelId="{58A04C1B-05EB-43D3-B4E0-D45A0D42C2CE}" type="pres">
      <dgm:prSet presAssocID="{19DED516-5D8C-422A-ABA3-9DF0A67DD017}" presName="spaceB" presStyleCnt="0"/>
      <dgm:spPr/>
    </dgm:pt>
    <dgm:pt modelId="{1AE828FD-DB3E-4B43-AA11-5AEB72802EBB}" type="pres">
      <dgm:prSet presAssocID="{B4BD4EE7-DA1D-4B91-8BEC-24A2A1A7EE39}" presName="space" presStyleCnt="0"/>
      <dgm:spPr/>
    </dgm:pt>
    <dgm:pt modelId="{34DE685E-A840-4A5A-9C08-5AB286316BC3}" type="pres">
      <dgm:prSet presAssocID="{1C5EF184-4F96-4083-90DA-C29175029C06}" presName="compositeA" presStyleCnt="0"/>
      <dgm:spPr/>
    </dgm:pt>
    <dgm:pt modelId="{1B3E86E8-0838-4235-81A4-791A7BC4BA16}" type="pres">
      <dgm:prSet presAssocID="{1C5EF184-4F96-4083-90DA-C29175029C06}" presName="textA" presStyleLbl="revTx" presStyleIdx="12" presStyleCnt="13" custScaleX="169696" custLinFactNeighborX="12659">
        <dgm:presLayoutVars>
          <dgm:bulletEnabled val="1"/>
        </dgm:presLayoutVars>
      </dgm:prSet>
      <dgm:spPr/>
      <dgm:t>
        <a:bodyPr/>
        <a:lstStyle/>
        <a:p>
          <a:endParaRPr lang="en-US"/>
        </a:p>
      </dgm:t>
    </dgm:pt>
    <dgm:pt modelId="{1325F993-6B80-4AF4-8CE0-B15A9CADADA8}" type="pres">
      <dgm:prSet presAssocID="{1C5EF184-4F96-4083-90DA-C29175029C06}" presName="circleA" presStyleLbl="node1" presStyleIdx="12" presStyleCnt="13" custLinFactNeighborX="29325" custLinFactNeighborY="-3170"/>
      <dgm:spPr>
        <a:solidFill>
          <a:srgbClr val="C00000"/>
        </a:solidFill>
        <a:ln>
          <a:noFill/>
        </a:ln>
        <a:effectLst>
          <a:outerShdw blurRad="50800" dist="38100" dir="2700000" algn="tl" rotWithShape="0">
            <a:prstClr val="black">
              <a:alpha val="40000"/>
            </a:prstClr>
          </a:outerShdw>
        </a:effectLst>
      </dgm:spPr>
    </dgm:pt>
    <dgm:pt modelId="{D4748266-5558-464C-BA58-EEE215B310E0}" type="pres">
      <dgm:prSet presAssocID="{1C5EF184-4F96-4083-90DA-C29175029C06}" presName="spaceA" presStyleCnt="0"/>
      <dgm:spPr/>
    </dgm:pt>
  </dgm:ptLst>
  <dgm:cxnLst>
    <dgm:cxn modelId="{D58B4DCF-1F56-482A-BF35-21999968184A}" type="presOf" srcId="{3DABFDF2-1061-48E5-8E30-B5EC18C1F872}" destId="{518623B9-D712-48F9-BD1E-43681C6356B1}" srcOrd="0" destOrd="1" presId="urn:microsoft.com/office/officeart/2005/8/layout/hProcess11"/>
    <dgm:cxn modelId="{F1924426-7B81-4B04-9792-C963B1295EE8}" srcId="{45E31CEB-64DB-4E5D-BF3F-E677F2702389}" destId="{73EF9A61-B4DA-4A05-9D42-41FB60143D3D}" srcOrd="0" destOrd="0" parTransId="{F55FFF16-73EB-4F4F-B944-10B0846A6742}" sibTransId="{531A60BD-E5C9-46D2-AA97-AA80F5140B22}"/>
    <dgm:cxn modelId="{D05E9E3E-2B4D-4A65-B2C7-614F1B9C1632}" type="presOf" srcId="{649FB850-B3B7-426D-A1EA-41637334DAB7}" destId="{13BE0CD1-1546-4D41-9268-1B5837F907D3}" srcOrd="0" destOrd="0" presId="urn:microsoft.com/office/officeart/2005/8/layout/hProcess11"/>
    <dgm:cxn modelId="{31F94F16-B14D-413B-A4C2-28EC941E8F7A}" type="presOf" srcId="{761216D6-8297-484A-A125-66572E339FF5}" destId="{E525C60B-AEB3-4B19-A432-FEC70D1E687B}" srcOrd="0" destOrd="0" presId="urn:microsoft.com/office/officeart/2005/8/layout/hProcess11"/>
    <dgm:cxn modelId="{BE8B8934-5BDF-478D-A6C8-36C012C3D8ED}" srcId="{279284F0-241F-496C-B3B9-4D2805E8B675}" destId="{2ACF7FDE-2851-45B6-B831-EA1F3841319F}" srcOrd="0" destOrd="0" parTransId="{AAC73F4F-A77A-4D60-A2C2-F42C0B45C2D8}" sibTransId="{49EB1E4B-F54A-4A85-9CAF-CEA3E2D9D719}"/>
    <dgm:cxn modelId="{0AF567CB-A14A-4EB4-BFB8-EA9C548F35CF}" srcId="{08106008-D9A6-4678-BF1C-A6DEFBA84EFD}" destId="{19DED516-5D8C-422A-ABA3-9DF0A67DD017}" srcOrd="11" destOrd="0" parTransId="{D54B72A4-8F3B-4C8F-ABD2-13FC9736D843}" sibTransId="{B4BD4EE7-DA1D-4B91-8BEC-24A2A1A7EE39}"/>
    <dgm:cxn modelId="{AA101EB1-C152-4C85-82D4-BD1FC1985D7A}" srcId="{08106008-D9A6-4678-BF1C-A6DEFBA84EFD}" destId="{1A1D0D38-EA7C-4BE6-A317-605F52700CE6}" srcOrd="5" destOrd="0" parTransId="{64016DE9-8BA5-4212-B8C7-A8F916A1B178}" sibTransId="{7B00C63B-69BD-4225-9AEA-A06FCFD25333}"/>
    <dgm:cxn modelId="{4A841117-02F2-45E1-988C-AB145D02F5BF}" type="presOf" srcId="{63196C5E-ED78-4A37-A07F-D88CC59895E0}" destId="{291F23A1-59B1-4728-B305-76D7E4881BB8}" srcOrd="0" destOrd="0" presId="urn:microsoft.com/office/officeart/2005/8/layout/hProcess11"/>
    <dgm:cxn modelId="{29E7E871-5350-4A7E-BA06-6951E8C5455E}" srcId="{08106008-D9A6-4678-BF1C-A6DEFBA84EFD}" destId="{45E31CEB-64DB-4E5D-BF3F-E677F2702389}" srcOrd="8" destOrd="0" parTransId="{59965655-C5E1-4ECD-85C8-E4693CA494C6}" sibTransId="{F62B0E1A-4FD1-4AAB-96ED-268EE2BA78DF}"/>
    <dgm:cxn modelId="{387A5388-0E75-4650-BCCD-1A615AAF2BF3}" srcId="{08106008-D9A6-4678-BF1C-A6DEFBA84EFD}" destId="{C2993651-95BD-45FF-9E31-F26CF2FFBAD9}" srcOrd="10" destOrd="0" parTransId="{0778C510-9BF9-4191-BEBA-16DA54C1065B}" sibTransId="{5C5C1946-DAF8-4AF7-9EF0-8E50687B269F}"/>
    <dgm:cxn modelId="{E5D07B75-96EE-4EBE-B8BF-1E7C8276585E}" type="presOf" srcId="{58389265-B70B-4797-9D73-E3ABE84C6385}" destId="{8AED52BC-B5FC-465C-84ED-F9214F4520B1}" srcOrd="0" destOrd="2" presId="urn:microsoft.com/office/officeart/2005/8/layout/hProcess11"/>
    <dgm:cxn modelId="{51B04637-2833-4592-9131-AEE612B7B9DD}" type="presOf" srcId="{C2993651-95BD-45FF-9E31-F26CF2FFBAD9}" destId="{5EA722F0-DBFB-43BB-891B-600BA7BBDBBE}" srcOrd="0" destOrd="0" presId="urn:microsoft.com/office/officeart/2005/8/layout/hProcess11"/>
    <dgm:cxn modelId="{433B233D-B188-4BD9-A99C-0FB212629269}" type="presOf" srcId="{45E31CEB-64DB-4E5D-BF3F-E677F2702389}" destId="{8AED52BC-B5FC-465C-84ED-F9214F4520B1}" srcOrd="0" destOrd="0" presId="urn:microsoft.com/office/officeart/2005/8/layout/hProcess11"/>
    <dgm:cxn modelId="{A9480B34-B350-4173-93D8-EA221655C1EB}" type="presOf" srcId="{73EF9A61-B4DA-4A05-9D42-41FB60143D3D}" destId="{8AED52BC-B5FC-465C-84ED-F9214F4520B1}" srcOrd="0" destOrd="1" presId="urn:microsoft.com/office/officeart/2005/8/layout/hProcess11"/>
    <dgm:cxn modelId="{873F363A-D7D0-4081-A793-4C1E63F9E73C}" srcId="{08106008-D9A6-4678-BF1C-A6DEFBA84EFD}" destId="{649FB850-B3B7-426D-A1EA-41637334DAB7}" srcOrd="6" destOrd="0" parTransId="{88178F84-BA6F-46DD-84EF-BDB165F32B4E}" sibTransId="{AFCFF5C4-2B00-4E71-B8B1-3D925708B5A9}"/>
    <dgm:cxn modelId="{592C76EE-CBA4-471E-B4B0-FED2DF1062F6}" srcId="{63196C5E-ED78-4A37-A07F-D88CC59895E0}" destId="{93C4C90A-7DD4-4025-8645-54918C8ABC31}" srcOrd="1" destOrd="0" parTransId="{EC36A2B5-26EA-49C4-8A54-D18862B3E46F}" sibTransId="{23BF9A98-22F0-4B14-81DF-8C679C3AE5C3}"/>
    <dgm:cxn modelId="{E958D087-EA2B-4D5E-86B6-6538D46C490E}" srcId="{63196C5E-ED78-4A37-A07F-D88CC59895E0}" destId="{D48BB72A-1154-44F6-AE53-864BC29A13CB}" srcOrd="0" destOrd="0" parTransId="{427AF709-55D2-4547-B13C-2D6269831202}" sibTransId="{DAE02E16-7C93-45F4-A6B4-4894ACC8CE13}"/>
    <dgm:cxn modelId="{0FB43217-E53D-41C8-92EE-7454633E6D88}" type="presOf" srcId="{935C8CDB-08B1-4C9B-8E59-4B3940DBA613}" destId="{4EBF4532-818B-4B4B-B556-E3402054D76F}" srcOrd="0" destOrd="1" presId="urn:microsoft.com/office/officeart/2005/8/layout/hProcess11"/>
    <dgm:cxn modelId="{FB9A1E69-6C7E-4716-A473-9213461D8351}" srcId="{1A1D0D38-EA7C-4BE6-A317-605F52700CE6}" destId="{935C8CDB-08B1-4C9B-8E59-4B3940DBA613}" srcOrd="0" destOrd="0" parTransId="{CFC5FFEA-10EE-498E-BC82-9AA52B9C3EF5}" sibTransId="{E8F56B15-1CC8-41AF-9F19-385DC25770D2}"/>
    <dgm:cxn modelId="{9659C37A-8675-45B5-B19B-194CF5ECA1A3}" type="presOf" srcId="{B9B67262-1D68-49E0-8557-9571579DF495}" destId="{40072D3F-DB5E-485D-93D9-667C2CBB826F}" srcOrd="0" destOrd="1" presId="urn:microsoft.com/office/officeart/2005/8/layout/hProcess11"/>
    <dgm:cxn modelId="{4BC81D60-A903-4436-B168-F4FADB801416}" type="presOf" srcId="{85C78083-8CCD-4571-A595-C2421E2ECA09}" destId="{2E0494AE-4030-4CB4-B4FD-55C386DECAF6}" srcOrd="0" destOrd="0" presId="urn:microsoft.com/office/officeart/2005/8/layout/hProcess11"/>
    <dgm:cxn modelId="{87BE9916-D915-42B5-9490-96429B0728B4}" srcId="{A0FAF542-B359-495B-AF9D-5C784CE248F1}" destId="{3DABFDF2-1061-48E5-8E30-B5EC18C1F872}" srcOrd="0" destOrd="0" parTransId="{9882E4FB-515A-4E22-ACB5-07D220E9F644}" sibTransId="{CFC65903-8FE4-4CA1-80C1-8FD27B1B8DCF}"/>
    <dgm:cxn modelId="{B1E1A181-35E5-463A-9036-5CD6B5283902}" srcId="{08106008-D9A6-4678-BF1C-A6DEFBA84EFD}" destId="{761216D6-8297-484A-A125-66572E339FF5}" srcOrd="3" destOrd="0" parTransId="{1FFC8904-1923-4ABF-B38B-14CD1D442485}" sibTransId="{8BCDCB37-7D99-41C7-ADD7-2015D89275B2}"/>
    <dgm:cxn modelId="{146A43F7-0A41-4720-BEF1-C367636EBF07}" srcId="{08106008-D9A6-4678-BF1C-A6DEFBA84EFD}" destId="{279284F0-241F-496C-B3B9-4D2805E8B675}" srcOrd="1" destOrd="0" parTransId="{F8E48441-3001-43A9-B7AF-9FC615806543}" sibTransId="{1876195D-65F1-4C73-AEFE-F6AF53AA6871}"/>
    <dgm:cxn modelId="{D9EE7E7E-7A5F-47E7-A4BC-F807C61DB6DE}" type="presOf" srcId="{0AC80396-52D1-401E-B99D-560535BE25BD}" destId="{2E0494AE-4030-4CB4-B4FD-55C386DECAF6}" srcOrd="0" destOrd="1" presId="urn:microsoft.com/office/officeart/2005/8/layout/hProcess11"/>
    <dgm:cxn modelId="{7A190AB4-92AC-47C6-AB0D-F57A3BF6A29C}" type="presOf" srcId="{1A1D0D38-EA7C-4BE6-A317-605F52700CE6}" destId="{4EBF4532-818B-4B4B-B556-E3402054D76F}" srcOrd="0" destOrd="0" presId="urn:microsoft.com/office/officeart/2005/8/layout/hProcess11"/>
    <dgm:cxn modelId="{CDE50AA9-7BD1-4530-A97D-8B99FF16A955}" type="presOf" srcId="{279284F0-241F-496C-B3B9-4D2805E8B675}" destId="{48719B6D-E9C4-4F3C-B6C1-AD361559F239}" srcOrd="0" destOrd="0" presId="urn:microsoft.com/office/officeart/2005/8/layout/hProcess11"/>
    <dgm:cxn modelId="{F051AB5C-AC4D-4793-8D82-9E33B9415CFA}" type="presOf" srcId="{1EBE0EA1-5121-400F-BE48-9E421E48D956}" destId="{831F05B1-C530-42CE-8447-8656BC143EA8}" srcOrd="0" destOrd="0" presId="urn:microsoft.com/office/officeart/2005/8/layout/hProcess11"/>
    <dgm:cxn modelId="{F28D91D7-8052-477A-BC07-32D872CB62F7}" srcId="{08106008-D9A6-4678-BF1C-A6DEFBA84EFD}" destId="{B8C907AC-C2EA-4C48-A9CC-A18BEF4BC34A}" srcOrd="9" destOrd="0" parTransId="{165E9097-3F08-42E8-85C3-343B468659CC}" sibTransId="{1EF4608E-AE8E-4561-AA76-260D565C7082}"/>
    <dgm:cxn modelId="{61BBA87A-9DF8-4F3F-849D-AFA5B2905A04}" type="presOf" srcId="{B8C907AC-C2EA-4C48-A9CC-A18BEF4BC34A}" destId="{04D88AEF-C137-42A0-ACCE-4705775DC174}" srcOrd="0" destOrd="0" presId="urn:microsoft.com/office/officeart/2005/8/layout/hProcess11"/>
    <dgm:cxn modelId="{240C8368-7714-4914-B7DE-E70DBC2D3DEF}" srcId="{1EBE0EA1-5121-400F-BE48-9E421E48D956}" destId="{CDE50719-20AB-49EF-8D0B-50FC2F103030}" srcOrd="0" destOrd="0" parTransId="{51EA1C76-0DFE-4BE9-A480-F4560847639C}" sibTransId="{349515BA-AA1E-44EB-8985-AFA67C4D6385}"/>
    <dgm:cxn modelId="{D821457A-EFA9-4CE5-B264-226D098FCCD7}" type="presOf" srcId="{19DED516-5D8C-422A-ABA3-9DF0A67DD017}" destId="{40072D3F-DB5E-485D-93D9-667C2CBB826F}" srcOrd="0" destOrd="0" presId="urn:microsoft.com/office/officeart/2005/8/layout/hProcess11"/>
    <dgm:cxn modelId="{347812C7-E1EE-46F3-8810-E31038A8DEAD}" srcId="{08106008-D9A6-4678-BF1C-A6DEFBA84EFD}" destId="{85C78083-8CCD-4571-A595-C2421E2ECA09}" srcOrd="0" destOrd="0" parTransId="{212DB1A9-DED8-4D7D-A1B4-6B8EBE04D95C}" sibTransId="{5DD12F5C-897D-4FD1-A8FB-3C05DF9309B8}"/>
    <dgm:cxn modelId="{AC0BD31A-B530-4094-A305-14766CAC7E8A}" type="presOf" srcId="{08106008-D9A6-4678-BF1C-A6DEFBA84EFD}" destId="{57722F03-615E-42F7-9ED1-BBC342D987E9}" srcOrd="0" destOrd="0" presId="urn:microsoft.com/office/officeart/2005/8/layout/hProcess11"/>
    <dgm:cxn modelId="{D0FBBEA7-0AC5-4A17-A2AC-E89CB8E65276}" type="presOf" srcId="{A0FAF542-B359-495B-AF9D-5C784CE248F1}" destId="{518623B9-D712-48F9-BD1E-43681C6356B1}" srcOrd="0" destOrd="0" presId="urn:microsoft.com/office/officeart/2005/8/layout/hProcess11"/>
    <dgm:cxn modelId="{FCF34C5A-9DAF-45D7-96A0-AACCBCE3A669}" srcId="{19DED516-5D8C-422A-ABA3-9DF0A67DD017}" destId="{B9B67262-1D68-49E0-8557-9571579DF495}" srcOrd="0" destOrd="0" parTransId="{2F85AAFA-6CAF-4ACF-AAB4-9F75AF043AA9}" sibTransId="{29A9F377-CFF2-4510-A74C-00F1D404797B}"/>
    <dgm:cxn modelId="{CAE1EF99-F1B0-4D81-89A4-165159B66ED8}" type="presOf" srcId="{F356F84E-11E8-48A6-8843-EFC0290FE6AE}" destId="{04D88AEF-C137-42A0-ACCE-4705775DC174}" srcOrd="0" destOrd="1" presId="urn:microsoft.com/office/officeart/2005/8/layout/hProcess11"/>
    <dgm:cxn modelId="{83947728-B8DB-4133-8948-6E084A07C0E1}" srcId="{761216D6-8297-484A-A125-66572E339FF5}" destId="{F42DE2B3-C70B-4F6A-B948-C778EBF8F3C1}" srcOrd="0" destOrd="0" parTransId="{FA63D931-AD17-4ED0-A637-B919F3BE50C8}" sibTransId="{A49907C3-1414-4691-818B-0C4A115366D5}"/>
    <dgm:cxn modelId="{267A2D70-C572-47B3-91A7-1E4BD3DB4632}" type="presOf" srcId="{2ACF7FDE-2851-45B6-B831-EA1F3841319F}" destId="{48719B6D-E9C4-4F3C-B6C1-AD361559F239}" srcOrd="0" destOrd="1" presId="urn:microsoft.com/office/officeart/2005/8/layout/hProcess11"/>
    <dgm:cxn modelId="{A0FDFBB0-98A6-438B-97A8-9F4B325BCF4B}" type="presOf" srcId="{F42DE2B3-C70B-4F6A-B948-C778EBF8F3C1}" destId="{E525C60B-AEB3-4B19-A432-FEC70D1E687B}" srcOrd="0" destOrd="1" presId="urn:microsoft.com/office/officeart/2005/8/layout/hProcess11"/>
    <dgm:cxn modelId="{22818E7F-0E37-40B2-8811-9DBAA5FBCC6F}" type="presOf" srcId="{9963464F-5159-4A8F-8224-2E6EDEAD3685}" destId="{13BE0CD1-1546-4D41-9268-1B5837F907D3}" srcOrd="0" destOrd="1" presId="urn:microsoft.com/office/officeart/2005/8/layout/hProcess11"/>
    <dgm:cxn modelId="{9499D356-3C15-42C2-A9D5-9C02D0DBCFB1}" srcId="{08106008-D9A6-4678-BF1C-A6DEFBA84EFD}" destId="{1C5EF184-4F96-4083-90DA-C29175029C06}" srcOrd="12" destOrd="0" parTransId="{71B0E332-E424-46B9-9D76-7B27DF7D1F90}" sibTransId="{E95E5C34-5976-414F-98D5-ED67114AA254}"/>
    <dgm:cxn modelId="{C30E3A21-B6EE-4010-8016-606A201A5E64}" type="presOf" srcId="{26348093-2008-459B-B513-C0E3AD359260}" destId="{1B3E86E8-0838-4235-81A4-791A7BC4BA16}" srcOrd="0" destOrd="1" presId="urn:microsoft.com/office/officeart/2005/8/layout/hProcess11"/>
    <dgm:cxn modelId="{23EA4687-171F-44E9-98B5-AA948B7FAB59}" type="presOf" srcId="{D48BB72A-1154-44F6-AE53-864BC29A13CB}" destId="{291F23A1-59B1-4728-B305-76D7E4881BB8}" srcOrd="0" destOrd="1" presId="urn:microsoft.com/office/officeart/2005/8/layout/hProcess11"/>
    <dgm:cxn modelId="{FC20D55B-B79D-474B-9282-236838879799}" srcId="{08106008-D9A6-4678-BF1C-A6DEFBA84EFD}" destId="{A0FAF542-B359-495B-AF9D-5C784CE248F1}" srcOrd="4" destOrd="0" parTransId="{24266DE0-3DCC-4D7B-A1EB-8BC883E350DB}" sibTransId="{B0C5C657-2498-4180-A132-4338D019AE7F}"/>
    <dgm:cxn modelId="{E883716B-1172-4EB2-9789-A41B7B1F29E7}" srcId="{08106008-D9A6-4678-BF1C-A6DEFBA84EFD}" destId="{1EBE0EA1-5121-400F-BE48-9E421E48D956}" srcOrd="7" destOrd="0" parTransId="{EC85321B-49C8-4688-8C4B-E4D02EE36622}" sibTransId="{909BFEF0-DE3B-4D7F-B4F1-D635946AAF74}"/>
    <dgm:cxn modelId="{76A831DA-69F7-4673-8450-CE84F5503CCA}" type="presOf" srcId="{CDE50719-20AB-49EF-8D0B-50FC2F103030}" destId="{831F05B1-C530-42CE-8447-8656BC143EA8}" srcOrd="0" destOrd="1" presId="urn:microsoft.com/office/officeart/2005/8/layout/hProcess11"/>
    <dgm:cxn modelId="{57BFEA29-E40B-40A0-9FD3-9E8E18D1C19A}" srcId="{08106008-D9A6-4678-BF1C-A6DEFBA84EFD}" destId="{63196C5E-ED78-4A37-A07F-D88CC59895E0}" srcOrd="2" destOrd="0" parTransId="{92212990-62E0-4196-B1ED-F89818208D86}" sibTransId="{B57ABABE-61CC-40E5-8C10-7967C2BA6143}"/>
    <dgm:cxn modelId="{B8ECDB65-0E4B-4C71-886B-A45D28E66134}" type="presOf" srcId="{93C4C90A-7DD4-4025-8645-54918C8ABC31}" destId="{291F23A1-59B1-4728-B305-76D7E4881BB8}" srcOrd="0" destOrd="2" presId="urn:microsoft.com/office/officeart/2005/8/layout/hProcess11"/>
    <dgm:cxn modelId="{33ED309C-F076-4193-AE42-18BA2257E1F5}" srcId="{45E31CEB-64DB-4E5D-BF3F-E677F2702389}" destId="{58389265-B70B-4797-9D73-E3ABE84C6385}" srcOrd="1" destOrd="0" parTransId="{6EBEE243-0771-477B-94AC-53A6F81F268E}" sibTransId="{06C9489E-E516-416A-90C4-8F79041416F9}"/>
    <dgm:cxn modelId="{E653103F-692C-482A-B0E5-555839446A7F}" srcId="{649FB850-B3B7-426D-A1EA-41637334DAB7}" destId="{9963464F-5159-4A8F-8224-2E6EDEAD3685}" srcOrd="0" destOrd="0" parTransId="{E5F01FFD-C177-4181-B721-C68459162695}" sibTransId="{8329131D-227F-49AA-BA28-6ECD2DFBEE2D}"/>
    <dgm:cxn modelId="{4C699111-B5DC-46FA-9773-13FF5BE23066}" srcId="{B8C907AC-C2EA-4C48-A9CC-A18BEF4BC34A}" destId="{F356F84E-11E8-48A6-8843-EFC0290FE6AE}" srcOrd="0" destOrd="0" parTransId="{44B94375-C781-46F9-9BED-7A13B0B3440F}" sibTransId="{00967A60-5587-419D-A7A8-2266FF849A70}"/>
    <dgm:cxn modelId="{4F8F6F0B-3307-439B-A1D3-AAEBEB8A0403}" srcId="{C2993651-95BD-45FF-9E31-F26CF2FFBAD9}" destId="{44060492-8E77-4B50-AAAD-C006CC7F9CA2}" srcOrd="0" destOrd="0" parTransId="{2BCCD3C6-0606-4E35-94D0-48A1ABC5C36F}" sibTransId="{2351DDAE-E41D-4B17-A247-A11F748F76AB}"/>
    <dgm:cxn modelId="{90F90520-E926-439D-AF27-6FF6A41B05E3}" type="presOf" srcId="{44060492-8E77-4B50-AAAD-C006CC7F9CA2}" destId="{5EA722F0-DBFB-43BB-891B-600BA7BBDBBE}" srcOrd="0" destOrd="1" presId="urn:microsoft.com/office/officeart/2005/8/layout/hProcess11"/>
    <dgm:cxn modelId="{1445174E-BDFA-411F-8E60-D5D3091DAA14}" srcId="{1C5EF184-4F96-4083-90DA-C29175029C06}" destId="{26348093-2008-459B-B513-C0E3AD359260}" srcOrd="0" destOrd="0" parTransId="{62D5A6F3-88B0-4C3A-A659-CB15B58C4E2A}" sibTransId="{618A6464-01CB-44AC-A2E4-63EA6CB57CA5}"/>
    <dgm:cxn modelId="{E024F30B-4758-432F-94EE-CBD60AF6457F}" srcId="{85C78083-8CCD-4571-A595-C2421E2ECA09}" destId="{0AC80396-52D1-401E-B99D-560535BE25BD}" srcOrd="0" destOrd="0" parTransId="{AA259C9D-87CB-489C-8DC5-C3EF7B9F3635}" sibTransId="{8D0DC844-D3AE-47E3-A5EF-BAF78511FDDA}"/>
    <dgm:cxn modelId="{45988655-F531-4745-A90D-8C4AB670E66D}" type="presOf" srcId="{1C5EF184-4F96-4083-90DA-C29175029C06}" destId="{1B3E86E8-0838-4235-81A4-791A7BC4BA16}" srcOrd="0" destOrd="0" presId="urn:microsoft.com/office/officeart/2005/8/layout/hProcess11"/>
    <dgm:cxn modelId="{FF69247E-06EA-4D08-A858-D4925A946D0A}" type="presParOf" srcId="{57722F03-615E-42F7-9ED1-BBC342D987E9}" destId="{CE743352-8554-4C4C-BBD9-1EEB675A598E}" srcOrd="0" destOrd="0" presId="urn:microsoft.com/office/officeart/2005/8/layout/hProcess11"/>
    <dgm:cxn modelId="{909E9DCE-4ABD-4B8B-A8AC-470815865F92}" type="presParOf" srcId="{57722F03-615E-42F7-9ED1-BBC342D987E9}" destId="{FF4E1A34-75D2-4163-96B7-52ACF22D1258}" srcOrd="1" destOrd="0" presId="urn:microsoft.com/office/officeart/2005/8/layout/hProcess11"/>
    <dgm:cxn modelId="{05EB41A8-5B5C-469A-8868-2CAE751D6971}" type="presParOf" srcId="{FF4E1A34-75D2-4163-96B7-52ACF22D1258}" destId="{E717E11B-1167-42E4-97C7-769F5ABE2CDE}" srcOrd="0" destOrd="0" presId="urn:microsoft.com/office/officeart/2005/8/layout/hProcess11"/>
    <dgm:cxn modelId="{11F0B419-0100-46D1-80FC-D2518519FD31}" type="presParOf" srcId="{E717E11B-1167-42E4-97C7-769F5ABE2CDE}" destId="{2E0494AE-4030-4CB4-B4FD-55C386DECAF6}" srcOrd="0" destOrd="0" presId="urn:microsoft.com/office/officeart/2005/8/layout/hProcess11"/>
    <dgm:cxn modelId="{077958CF-D045-49EB-AE2F-5F97FED11845}" type="presParOf" srcId="{E717E11B-1167-42E4-97C7-769F5ABE2CDE}" destId="{E55E5658-5D59-4683-A943-6A1DA27A005D}" srcOrd="1" destOrd="0" presId="urn:microsoft.com/office/officeart/2005/8/layout/hProcess11"/>
    <dgm:cxn modelId="{9A8FF41C-649E-4D73-9C9D-6F4618616500}" type="presParOf" srcId="{E717E11B-1167-42E4-97C7-769F5ABE2CDE}" destId="{9336FF65-CFBD-4205-97E2-A22F11FFFC3F}" srcOrd="2" destOrd="0" presId="urn:microsoft.com/office/officeart/2005/8/layout/hProcess11"/>
    <dgm:cxn modelId="{47D12361-0312-4125-A057-EF369B30EA7E}" type="presParOf" srcId="{FF4E1A34-75D2-4163-96B7-52ACF22D1258}" destId="{7753ED64-B271-4857-99A9-E2AD3073A724}" srcOrd="1" destOrd="0" presId="urn:microsoft.com/office/officeart/2005/8/layout/hProcess11"/>
    <dgm:cxn modelId="{A3F543DE-931E-4AA3-AAD6-D0B45F3D5203}" type="presParOf" srcId="{FF4E1A34-75D2-4163-96B7-52ACF22D1258}" destId="{F28842B6-A9D4-48FB-A1C5-95AABFD28A7E}" srcOrd="2" destOrd="0" presId="urn:microsoft.com/office/officeart/2005/8/layout/hProcess11"/>
    <dgm:cxn modelId="{2E4DF282-48C4-4582-A5EA-52DA9469D3E7}" type="presParOf" srcId="{F28842B6-A9D4-48FB-A1C5-95AABFD28A7E}" destId="{48719B6D-E9C4-4F3C-B6C1-AD361559F239}" srcOrd="0" destOrd="0" presId="urn:microsoft.com/office/officeart/2005/8/layout/hProcess11"/>
    <dgm:cxn modelId="{B17D4F2F-DC53-4E40-8913-D89580A1E9A7}" type="presParOf" srcId="{F28842B6-A9D4-48FB-A1C5-95AABFD28A7E}" destId="{F2F9B65D-EC45-484C-811D-73398EA6CF50}" srcOrd="1" destOrd="0" presId="urn:microsoft.com/office/officeart/2005/8/layout/hProcess11"/>
    <dgm:cxn modelId="{72070F44-F05D-40FB-8122-6809F85B65C0}" type="presParOf" srcId="{F28842B6-A9D4-48FB-A1C5-95AABFD28A7E}" destId="{CC89009B-DB62-4CB3-A9A4-3C51584FF462}" srcOrd="2" destOrd="0" presId="urn:microsoft.com/office/officeart/2005/8/layout/hProcess11"/>
    <dgm:cxn modelId="{63FA1E9F-DF86-49F8-8F7A-FEA600A14267}" type="presParOf" srcId="{FF4E1A34-75D2-4163-96B7-52ACF22D1258}" destId="{DC9583E0-460B-4B94-8FFE-6E9D4E70C962}" srcOrd="3" destOrd="0" presId="urn:microsoft.com/office/officeart/2005/8/layout/hProcess11"/>
    <dgm:cxn modelId="{6F4D2150-19F8-48E1-BC76-7B2E2FD6B825}" type="presParOf" srcId="{FF4E1A34-75D2-4163-96B7-52ACF22D1258}" destId="{B34C4304-185A-4B60-9159-88838A6742F5}" srcOrd="4" destOrd="0" presId="urn:microsoft.com/office/officeart/2005/8/layout/hProcess11"/>
    <dgm:cxn modelId="{F50745E2-EC3E-47E4-9E63-BF9973799F29}" type="presParOf" srcId="{B34C4304-185A-4B60-9159-88838A6742F5}" destId="{291F23A1-59B1-4728-B305-76D7E4881BB8}" srcOrd="0" destOrd="0" presId="urn:microsoft.com/office/officeart/2005/8/layout/hProcess11"/>
    <dgm:cxn modelId="{FFE799B4-DCAA-4DEB-AC3A-A044A5C19BBC}" type="presParOf" srcId="{B34C4304-185A-4B60-9159-88838A6742F5}" destId="{166C72FA-3414-4E7A-B302-BC71599B66F3}" srcOrd="1" destOrd="0" presId="urn:microsoft.com/office/officeart/2005/8/layout/hProcess11"/>
    <dgm:cxn modelId="{60AF2676-8978-46FA-B5CA-91E7A890E551}" type="presParOf" srcId="{B34C4304-185A-4B60-9159-88838A6742F5}" destId="{783778B4-F122-4D13-A797-5C359C607C95}" srcOrd="2" destOrd="0" presId="urn:microsoft.com/office/officeart/2005/8/layout/hProcess11"/>
    <dgm:cxn modelId="{BDCB4ECA-B82D-4447-9AF5-E923D061A2C6}" type="presParOf" srcId="{FF4E1A34-75D2-4163-96B7-52ACF22D1258}" destId="{77996B34-8D8D-4DBF-A500-F87FB9D9D33A}" srcOrd="5" destOrd="0" presId="urn:microsoft.com/office/officeart/2005/8/layout/hProcess11"/>
    <dgm:cxn modelId="{8E3B2205-1708-4777-8F4C-A867E64C331B}" type="presParOf" srcId="{FF4E1A34-75D2-4163-96B7-52ACF22D1258}" destId="{0A27C22C-99E7-4F13-9BC5-543C3F754AB5}" srcOrd="6" destOrd="0" presId="urn:microsoft.com/office/officeart/2005/8/layout/hProcess11"/>
    <dgm:cxn modelId="{FCF219E1-C20B-40B5-AE74-4CC0278A44CB}" type="presParOf" srcId="{0A27C22C-99E7-4F13-9BC5-543C3F754AB5}" destId="{E525C60B-AEB3-4B19-A432-FEC70D1E687B}" srcOrd="0" destOrd="0" presId="urn:microsoft.com/office/officeart/2005/8/layout/hProcess11"/>
    <dgm:cxn modelId="{F374D392-17F3-41DB-A6FD-674267FE0039}" type="presParOf" srcId="{0A27C22C-99E7-4F13-9BC5-543C3F754AB5}" destId="{6AA9E392-D792-4ED9-ADB3-5BD6D2554C8B}" srcOrd="1" destOrd="0" presId="urn:microsoft.com/office/officeart/2005/8/layout/hProcess11"/>
    <dgm:cxn modelId="{4424062C-3F43-48F0-B070-8AAA12DBE486}" type="presParOf" srcId="{0A27C22C-99E7-4F13-9BC5-543C3F754AB5}" destId="{C30E9F6D-AF9D-41AC-9BC4-857D45207A23}" srcOrd="2" destOrd="0" presId="urn:microsoft.com/office/officeart/2005/8/layout/hProcess11"/>
    <dgm:cxn modelId="{B97DA8A8-72A2-4A59-B814-9165FD7DF6DD}" type="presParOf" srcId="{FF4E1A34-75D2-4163-96B7-52ACF22D1258}" destId="{745605E4-66E7-405A-BC6C-DFA1A9F73A01}" srcOrd="7" destOrd="0" presId="urn:microsoft.com/office/officeart/2005/8/layout/hProcess11"/>
    <dgm:cxn modelId="{9C507403-8118-4051-A8F6-0195ABB31792}" type="presParOf" srcId="{FF4E1A34-75D2-4163-96B7-52ACF22D1258}" destId="{62C80618-D86F-4A21-9021-BE1BB32D7444}" srcOrd="8" destOrd="0" presId="urn:microsoft.com/office/officeart/2005/8/layout/hProcess11"/>
    <dgm:cxn modelId="{193040B9-5D8A-4A68-A68E-4C8C998FCD44}" type="presParOf" srcId="{62C80618-D86F-4A21-9021-BE1BB32D7444}" destId="{518623B9-D712-48F9-BD1E-43681C6356B1}" srcOrd="0" destOrd="0" presId="urn:microsoft.com/office/officeart/2005/8/layout/hProcess11"/>
    <dgm:cxn modelId="{2C356E13-259B-4CC1-87C7-314AB3F48B22}" type="presParOf" srcId="{62C80618-D86F-4A21-9021-BE1BB32D7444}" destId="{F7AE5CF0-1989-4B69-A6FC-DB319372EF05}" srcOrd="1" destOrd="0" presId="urn:microsoft.com/office/officeart/2005/8/layout/hProcess11"/>
    <dgm:cxn modelId="{1B74C1F8-F1C9-4473-8696-E182AE537FBB}" type="presParOf" srcId="{62C80618-D86F-4A21-9021-BE1BB32D7444}" destId="{4B4D7961-972F-46EB-919F-777BBB46775A}" srcOrd="2" destOrd="0" presId="urn:microsoft.com/office/officeart/2005/8/layout/hProcess11"/>
    <dgm:cxn modelId="{9E16EED9-CA95-4A6E-A334-896A5AF385B4}" type="presParOf" srcId="{FF4E1A34-75D2-4163-96B7-52ACF22D1258}" destId="{4DC5146E-7CBF-4244-9E83-76554F29F50D}" srcOrd="9" destOrd="0" presId="urn:microsoft.com/office/officeart/2005/8/layout/hProcess11"/>
    <dgm:cxn modelId="{CAAB3C03-4011-4EEC-865C-1CD4A78040B3}" type="presParOf" srcId="{FF4E1A34-75D2-4163-96B7-52ACF22D1258}" destId="{B43BDAEE-268A-410A-9934-256450D18C02}" srcOrd="10" destOrd="0" presId="urn:microsoft.com/office/officeart/2005/8/layout/hProcess11"/>
    <dgm:cxn modelId="{3F421CBF-3181-4FEB-8477-6717A2CBD59E}" type="presParOf" srcId="{B43BDAEE-268A-410A-9934-256450D18C02}" destId="{4EBF4532-818B-4B4B-B556-E3402054D76F}" srcOrd="0" destOrd="0" presId="urn:microsoft.com/office/officeart/2005/8/layout/hProcess11"/>
    <dgm:cxn modelId="{5B043262-41FF-4124-953E-C57ACB6A8234}" type="presParOf" srcId="{B43BDAEE-268A-410A-9934-256450D18C02}" destId="{FED5154A-388B-4569-BEB4-E5FC03E8F027}" srcOrd="1" destOrd="0" presId="urn:microsoft.com/office/officeart/2005/8/layout/hProcess11"/>
    <dgm:cxn modelId="{D1D6A0BD-C5F2-4CEC-BB91-056CE8058730}" type="presParOf" srcId="{B43BDAEE-268A-410A-9934-256450D18C02}" destId="{8972BA04-62EB-4A2B-B028-2CD19D57DEE2}" srcOrd="2" destOrd="0" presId="urn:microsoft.com/office/officeart/2005/8/layout/hProcess11"/>
    <dgm:cxn modelId="{3F3D3102-54DD-4269-99D7-63EE287524F7}" type="presParOf" srcId="{FF4E1A34-75D2-4163-96B7-52ACF22D1258}" destId="{6B3AB0D3-2A52-4D4F-ACE4-FE002C4F084C}" srcOrd="11" destOrd="0" presId="urn:microsoft.com/office/officeart/2005/8/layout/hProcess11"/>
    <dgm:cxn modelId="{4C8B83E8-3196-4140-BBB4-F6BB99566358}" type="presParOf" srcId="{FF4E1A34-75D2-4163-96B7-52ACF22D1258}" destId="{AAC0B65F-3E7B-4DEB-BFE5-D4BF6BFE4492}" srcOrd="12" destOrd="0" presId="urn:microsoft.com/office/officeart/2005/8/layout/hProcess11"/>
    <dgm:cxn modelId="{7011157B-514C-4AE4-82C5-8BF8B93EAB0A}" type="presParOf" srcId="{AAC0B65F-3E7B-4DEB-BFE5-D4BF6BFE4492}" destId="{13BE0CD1-1546-4D41-9268-1B5837F907D3}" srcOrd="0" destOrd="0" presId="urn:microsoft.com/office/officeart/2005/8/layout/hProcess11"/>
    <dgm:cxn modelId="{7DA86962-91DD-475D-A775-8A2B0294C3ED}" type="presParOf" srcId="{AAC0B65F-3E7B-4DEB-BFE5-D4BF6BFE4492}" destId="{F49B6F68-88B2-47B1-81FD-6806154607B0}" srcOrd="1" destOrd="0" presId="urn:microsoft.com/office/officeart/2005/8/layout/hProcess11"/>
    <dgm:cxn modelId="{ABDFE6CD-07C4-4335-9FAB-9F932BD4A8B6}" type="presParOf" srcId="{AAC0B65F-3E7B-4DEB-BFE5-D4BF6BFE4492}" destId="{2F80E481-23AB-430F-BC28-CF7065AD1F00}" srcOrd="2" destOrd="0" presId="urn:microsoft.com/office/officeart/2005/8/layout/hProcess11"/>
    <dgm:cxn modelId="{F2223C1A-09E7-4BCB-A7F1-7BE68F5F0C0A}" type="presParOf" srcId="{FF4E1A34-75D2-4163-96B7-52ACF22D1258}" destId="{A592F6BA-17FD-4E31-8BFD-0C300280395B}" srcOrd="13" destOrd="0" presId="urn:microsoft.com/office/officeart/2005/8/layout/hProcess11"/>
    <dgm:cxn modelId="{1C911867-D8D7-48F1-A577-61DD7F97D142}" type="presParOf" srcId="{FF4E1A34-75D2-4163-96B7-52ACF22D1258}" destId="{1C91920A-A06B-4BBA-A8EF-2A18ADF8E566}" srcOrd="14" destOrd="0" presId="urn:microsoft.com/office/officeart/2005/8/layout/hProcess11"/>
    <dgm:cxn modelId="{17D83A5C-F83C-4980-877C-473E9B5A172D}" type="presParOf" srcId="{1C91920A-A06B-4BBA-A8EF-2A18ADF8E566}" destId="{831F05B1-C530-42CE-8447-8656BC143EA8}" srcOrd="0" destOrd="0" presId="urn:microsoft.com/office/officeart/2005/8/layout/hProcess11"/>
    <dgm:cxn modelId="{60ED9C2C-9462-4F94-8482-50F392EB0D7E}" type="presParOf" srcId="{1C91920A-A06B-4BBA-A8EF-2A18ADF8E566}" destId="{4897805D-71AD-4BF9-82D9-C92A2771813F}" srcOrd="1" destOrd="0" presId="urn:microsoft.com/office/officeart/2005/8/layout/hProcess11"/>
    <dgm:cxn modelId="{4D40C63F-ECBB-490B-8941-E1393C906ACC}" type="presParOf" srcId="{1C91920A-A06B-4BBA-A8EF-2A18ADF8E566}" destId="{4D0CABCF-E54B-4312-ACEC-407BF3B0ADDA}" srcOrd="2" destOrd="0" presId="urn:microsoft.com/office/officeart/2005/8/layout/hProcess11"/>
    <dgm:cxn modelId="{2359C077-22FB-4894-956F-CD85762139E1}" type="presParOf" srcId="{FF4E1A34-75D2-4163-96B7-52ACF22D1258}" destId="{6E0D92AB-00B0-4C10-A006-8E02AB5FA143}" srcOrd="15" destOrd="0" presId="urn:microsoft.com/office/officeart/2005/8/layout/hProcess11"/>
    <dgm:cxn modelId="{18E0A2D2-0642-42D5-87B4-5A34F76FB4FE}" type="presParOf" srcId="{FF4E1A34-75D2-4163-96B7-52ACF22D1258}" destId="{76783705-91D6-4212-A67D-7FF39A5B5DD6}" srcOrd="16" destOrd="0" presId="urn:microsoft.com/office/officeart/2005/8/layout/hProcess11"/>
    <dgm:cxn modelId="{36E20331-838F-4C79-B473-B9AFF712EDA4}" type="presParOf" srcId="{76783705-91D6-4212-A67D-7FF39A5B5DD6}" destId="{8AED52BC-B5FC-465C-84ED-F9214F4520B1}" srcOrd="0" destOrd="0" presId="urn:microsoft.com/office/officeart/2005/8/layout/hProcess11"/>
    <dgm:cxn modelId="{2DDE8882-5AB5-4328-8F76-BD04B4D9A59D}" type="presParOf" srcId="{76783705-91D6-4212-A67D-7FF39A5B5DD6}" destId="{677AB86C-0391-4ABA-948A-3710A332610F}" srcOrd="1" destOrd="0" presId="urn:microsoft.com/office/officeart/2005/8/layout/hProcess11"/>
    <dgm:cxn modelId="{08B558FE-FA15-488A-8111-BFE57E1E0052}" type="presParOf" srcId="{76783705-91D6-4212-A67D-7FF39A5B5DD6}" destId="{E7536D17-0DC0-4F3B-A44E-E0EE2638A0B0}" srcOrd="2" destOrd="0" presId="urn:microsoft.com/office/officeart/2005/8/layout/hProcess11"/>
    <dgm:cxn modelId="{D60ECCAE-A8EA-40A9-9ED8-3298D00E227F}" type="presParOf" srcId="{FF4E1A34-75D2-4163-96B7-52ACF22D1258}" destId="{44DADDBB-4118-4B07-8270-D3A98D0737DF}" srcOrd="17" destOrd="0" presId="urn:microsoft.com/office/officeart/2005/8/layout/hProcess11"/>
    <dgm:cxn modelId="{BC181665-DFEC-497C-91EC-EB3B803B3602}" type="presParOf" srcId="{FF4E1A34-75D2-4163-96B7-52ACF22D1258}" destId="{09C816F1-0246-4549-801F-2EB96354C96D}" srcOrd="18" destOrd="0" presId="urn:microsoft.com/office/officeart/2005/8/layout/hProcess11"/>
    <dgm:cxn modelId="{98D85D6D-503B-429E-A6B5-A9E19270F3DB}" type="presParOf" srcId="{09C816F1-0246-4549-801F-2EB96354C96D}" destId="{04D88AEF-C137-42A0-ACCE-4705775DC174}" srcOrd="0" destOrd="0" presId="urn:microsoft.com/office/officeart/2005/8/layout/hProcess11"/>
    <dgm:cxn modelId="{41E70C04-D86B-4ED8-95DA-03E8F1B0BEAC}" type="presParOf" srcId="{09C816F1-0246-4549-801F-2EB96354C96D}" destId="{9EA284D5-91CC-407D-95F1-AA8D69E5F053}" srcOrd="1" destOrd="0" presId="urn:microsoft.com/office/officeart/2005/8/layout/hProcess11"/>
    <dgm:cxn modelId="{6C5B7651-15D9-466C-83C6-148F1D263669}" type="presParOf" srcId="{09C816F1-0246-4549-801F-2EB96354C96D}" destId="{C19C790D-C86C-4B4C-9C55-232334D481AF}" srcOrd="2" destOrd="0" presId="urn:microsoft.com/office/officeart/2005/8/layout/hProcess11"/>
    <dgm:cxn modelId="{B2A1D6C6-9742-4FDD-833C-FFD2CBF78D6F}" type="presParOf" srcId="{FF4E1A34-75D2-4163-96B7-52ACF22D1258}" destId="{04B0F55D-D998-4124-A1D2-6B6F15CF068B}" srcOrd="19" destOrd="0" presId="urn:microsoft.com/office/officeart/2005/8/layout/hProcess11"/>
    <dgm:cxn modelId="{68E09FF3-4EFE-4E73-8475-EBA44B598D8C}" type="presParOf" srcId="{FF4E1A34-75D2-4163-96B7-52ACF22D1258}" destId="{CBDE2742-ED07-4398-938C-F280E1C71456}" srcOrd="20" destOrd="0" presId="urn:microsoft.com/office/officeart/2005/8/layout/hProcess11"/>
    <dgm:cxn modelId="{BAF7F528-6663-4F54-B186-3279BDB9D3D4}" type="presParOf" srcId="{CBDE2742-ED07-4398-938C-F280E1C71456}" destId="{5EA722F0-DBFB-43BB-891B-600BA7BBDBBE}" srcOrd="0" destOrd="0" presId="urn:microsoft.com/office/officeart/2005/8/layout/hProcess11"/>
    <dgm:cxn modelId="{47E235AE-8A93-470A-84BA-E5CC58B94F40}" type="presParOf" srcId="{CBDE2742-ED07-4398-938C-F280E1C71456}" destId="{6B6EA1DC-3A62-4BCB-8C91-661AD002D29B}" srcOrd="1" destOrd="0" presId="urn:microsoft.com/office/officeart/2005/8/layout/hProcess11"/>
    <dgm:cxn modelId="{4544A8A0-9054-4577-A676-4CD72E854A50}" type="presParOf" srcId="{CBDE2742-ED07-4398-938C-F280E1C71456}" destId="{278F9640-ACA7-4EAC-8640-17447B267305}" srcOrd="2" destOrd="0" presId="urn:microsoft.com/office/officeart/2005/8/layout/hProcess11"/>
    <dgm:cxn modelId="{CC83F5C9-651E-4652-8A76-0AC579308C72}" type="presParOf" srcId="{FF4E1A34-75D2-4163-96B7-52ACF22D1258}" destId="{ABD66E1F-8F16-4E85-8945-CD61842BA5D5}" srcOrd="21" destOrd="0" presId="urn:microsoft.com/office/officeart/2005/8/layout/hProcess11"/>
    <dgm:cxn modelId="{6C386DEE-BC32-4D56-B116-56246052A05F}" type="presParOf" srcId="{FF4E1A34-75D2-4163-96B7-52ACF22D1258}" destId="{7CDDC096-027A-4FF9-976C-8C46682BFEC4}" srcOrd="22" destOrd="0" presId="urn:microsoft.com/office/officeart/2005/8/layout/hProcess11"/>
    <dgm:cxn modelId="{CC4EEC24-1DDC-492B-B629-0BC727B1209B}" type="presParOf" srcId="{7CDDC096-027A-4FF9-976C-8C46682BFEC4}" destId="{40072D3F-DB5E-485D-93D9-667C2CBB826F}" srcOrd="0" destOrd="0" presId="urn:microsoft.com/office/officeart/2005/8/layout/hProcess11"/>
    <dgm:cxn modelId="{7D6F78E6-723B-49EC-9149-21DE79C63BC1}" type="presParOf" srcId="{7CDDC096-027A-4FF9-976C-8C46682BFEC4}" destId="{6052111E-A8EA-4293-B754-9B398D79B1D2}" srcOrd="1" destOrd="0" presId="urn:microsoft.com/office/officeart/2005/8/layout/hProcess11"/>
    <dgm:cxn modelId="{7DB17355-4B97-42C6-9181-129676F0B8FA}" type="presParOf" srcId="{7CDDC096-027A-4FF9-976C-8C46682BFEC4}" destId="{58A04C1B-05EB-43D3-B4E0-D45A0D42C2CE}" srcOrd="2" destOrd="0" presId="urn:microsoft.com/office/officeart/2005/8/layout/hProcess11"/>
    <dgm:cxn modelId="{5146B153-062F-412B-ACE1-86429E8A22CC}" type="presParOf" srcId="{FF4E1A34-75D2-4163-96B7-52ACF22D1258}" destId="{1AE828FD-DB3E-4B43-AA11-5AEB72802EBB}" srcOrd="23" destOrd="0" presId="urn:microsoft.com/office/officeart/2005/8/layout/hProcess11"/>
    <dgm:cxn modelId="{633441D5-19F3-4646-9420-8F7F072D686C}" type="presParOf" srcId="{FF4E1A34-75D2-4163-96B7-52ACF22D1258}" destId="{34DE685E-A840-4A5A-9C08-5AB286316BC3}" srcOrd="24" destOrd="0" presId="urn:microsoft.com/office/officeart/2005/8/layout/hProcess11"/>
    <dgm:cxn modelId="{B63D38BB-2E03-42D3-B86C-864CFF9485B7}" type="presParOf" srcId="{34DE685E-A840-4A5A-9C08-5AB286316BC3}" destId="{1B3E86E8-0838-4235-81A4-791A7BC4BA16}" srcOrd="0" destOrd="0" presId="urn:microsoft.com/office/officeart/2005/8/layout/hProcess11"/>
    <dgm:cxn modelId="{47BEF2DB-F561-42B9-AABD-62B239C8AAE9}" type="presParOf" srcId="{34DE685E-A840-4A5A-9C08-5AB286316BC3}" destId="{1325F993-6B80-4AF4-8CE0-B15A9CADADA8}" srcOrd="1" destOrd="0" presId="urn:microsoft.com/office/officeart/2005/8/layout/hProcess11"/>
    <dgm:cxn modelId="{D0D72CBC-6CC4-4077-86C4-D063CC9F547A}" type="presParOf" srcId="{34DE685E-A840-4A5A-9C08-5AB286316BC3}" destId="{D4748266-5558-464C-BA58-EEE215B310E0}" srcOrd="2" destOrd="0" presId="urn:microsoft.com/office/officeart/2005/8/layout/hProcess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43352-8554-4C4C-BBD9-1EEB675A598E}">
      <dsp:nvSpPr>
        <dsp:cNvPr id="0" name=""/>
        <dsp:cNvSpPr/>
      </dsp:nvSpPr>
      <dsp:spPr>
        <a:xfrm>
          <a:off x="0" y="1863631"/>
          <a:ext cx="12026537" cy="1596819"/>
        </a:xfrm>
        <a:prstGeom prst="notchedRightArrow">
          <a:avLst/>
        </a:prstGeom>
        <a:solidFill>
          <a:schemeClr val="accent1">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2E0494AE-4030-4CB4-B4FD-55C386DECAF6}">
      <dsp:nvSpPr>
        <dsp:cNvPr id="0" name=""/>
        <dsp:cNvSpPr/>
      </dsp:nvSpPr>
      <dsp:spPr>
        <a:xfrm>
          <a:off x="432170" y="0"/>
          <a:ext cx="819539" cy="212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1">
          <a:noAutofit/>
        </a:bodyPr>
        <a:lstStyle/>
        <a:p>
          <a:pPr lvl="0" algn="l" defTabSz="466725">
            <a:lnSpc>
              <a:spcPct val="90000"/>
            </a:lnSpc>
            <a:spcBef>
              <a:spcPct val="0"/>
            </a:spcBef>
            <a:spcAft>
              <a:spcPct val="35000"/>
            </a:spcAft>
          </a:pPr>
          <a:r>
            <a:rPr lang="en-US" sz="1050" b="1" kern="1200" dirty="0" smtClean="0"/>
            <a:t>March 17, 2020</a:t>
          </a:r>
          <a:endParaRPr lang="en-US" sz="1050" b="1" kern="1200" dirty="0"/>
        </a:p>
        <a:p>
          <a:pPr marL="57150" lvl="1" indent="-57150" algn="l" defTabSz="400050">
            <a:lnSpc>
              <a:spcPct val="90000"/>
            </a:lnSpc>
            <a:spcBef>
              <a:spcPct val="0"/>
            </a:spcBef>
            <a:spcAft>
              <a:spcPct val="15000"/>
            </a:spcAft>
            <a:buChar char="••"/>
          </a:pPr>
          <a:r>
            <a:rPr lang="en-US" sz="900" kern="1200" dirty="0" smtClean="0">
              <a:solidFill>
                <a:srgbClr val="C00000"/>
              </a:solidFill>
            </a:rPr>
            <a:t>Emergency Declaration</a:t>
          </a:r>
          <a:endParaRPr lang="en-US" sz="900" kern="1200" dirty="0">
            <a:solidFill>
              <a:srgbClr val="C00000"/>
            </a:solidFill>
          </a:endParaRPr>
        </a:p>
      </dsp:txBody>
      <dsp:txXfrm>
        <a:off x="432170" y="0"/>
        <a:ext cx="819539" cy="2129632"/>
      </dsp:txXfrm>
    </dsp:sp>
    <dsp:sp modelId="{E55E5658-5D59-4683-A943-6A1DA27A005D}">
      <dsp:nvSpPr>
        <dsp:cNvPr id="0" name=""/>
        <dsp:cNvSpPr/>
      </dsp:nvSpPr>
      <dsp:spPr>
        <a:xfrm>
          <a:off x="597504" y="2417605"/>
          <a:ext cx="488871" cy="488871"/>
        </a:xfrm>
        <a:prstGeom prst="ellipse">
          <a:avLst/>
        </a:prstGeom>
        <a:solidFill>
          <a:srgbClr val="C00000"/>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48719B6D-E9C4-4F3C-B6C1-AD361559F239}">
      <dsp:nvSpPr>
        <dsp:cNvPr id="0" name=""/>
        <dsp:cNvSpPr/>
      </dsp:nvSpPr>
      <dsp:spPr>
        <a:xfrm>
          <a:off x="1276153" y="3194449"/>
          <a:ext cx="657258" cy="212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1">
          <a:noAutofit/>
        </a:bodyPr>
        <a:lstStyle/>
        <a:p>
          <a:pPr lvl="0" algn="l" defTabSz="466725">
            <a:lnSpc>
              <a:spcPct val="90000"/>
            </a:lnSpc>
            <a:spcBef>
              <a:spcPct val="0"/>
            </a:spcBef>
            <a:spcAft>
              <a:spcPct val="35000"/>
            </a:spcAft>
          </a:pPr>
          <a:r>
            <a:rPr lang="en-US" sz="1050" b="1" kern="1200" dirty="0" smtClean="0">
              <a:solidFill>
                <a:schemeClr val="accent3"/>
              </a:solidFill>
            </a:rPr>
            <a:t>April 2020</a:t>
          </a:r>
          <a:endParaRPr lang="en-US" sz="1050" b="1" kern="1200" dirty="0">
            <a:solidFill>
              <a:schemeClr val="accent3"/>
            </a:solidFill>
          </a:endParaRPr>
        </a:p>
        <a:p>
          <a:pPr marL="57150" lvl="1" indent="-57150" algn="l" defTabSz="400050">
            <a:lnSpc>
              <a:spcPct val="90000"/>
            </a:lnSpc>
            <a:spcBef>
              <a:spcPct val="0"/>
            </a:spcBef>
            <a:spcAft>
              <a:spcPct val="15000"/>
            </a:spcAft>
            <a:buChar char="••"/>
          </a:pPr>
          <a:r>
            <a:rPr lang="en-US" sz="900" b="1" kern="1200" dirty="0" smtClean="0">
              <a:solidFill>
                <a:schemeClr val="accent3"/>
              </a:solidFill>
            </a:rPr>
            <a:t>Wave 1 of LGS</a:t>
          </a:r>
          <a:endParaRPr lang="en-US" sz="900" b="1" kern="1200" dirty="0">
            <a:solidFill>
              <a:schemeClr val="accent3"/>
            </a:solidFill>
          </a:endParaRPr>
        </a:p>
      </dsp:txBody>
      <dsp:txXfrm>
        <a:off x="1276153" y="3194449"/>
        <a:ext cx="657258" cy="2129632"/>
      </dsp:txXfrm>
    </dsp:sp>
    <dsp:sp modelId="{F2F9B65D-EC45-484C-811D-73398EA6CF50}">
      <dsp:nvSpPr>
        <dsp:cNvPr id="0" name=""/>
        <dsp:cNvSpPr/>
      </dsp:nvSpPr>
      <dsp:spPr>
        <a:xfrm>
          <a:off x="1360347" y="2417605"/>
          <a:ext cx="488871" cy="488871"/>
        </a:xfrm>
        <a:prstGeom prst="ellipse">
          <a:avLst/>
        </a:prstGeom>
        <a:solidFill>
          <a:schemeClr val="accent3"/>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291F23A1-59B1-4728-B305-76D7E4881BB8}">
      <dsp:nvSpPr>
        <dsp:cNvPr id="0" name=""/>
        <dsp:cNvSpPr/>
      </dsp:nvSpPr>
      <dsp:spPr>
        <a:xfrm>
          <a:off x="1957855" y="0"/>
          <a:ext cx="646660" cy="212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1">
          <a:noAutofit/>
        </a:bodyPr>
        <a:lstStyle/>
        <a:p>
          <a:pPr lvl="0" algn="l" defTabSz="466725">
            <a:lnSpc>
              <a:spcPct val="90000"/>
            </a:lnSpc>
            <a:spcBef>
              <a:spcPct val="0"/>
            </a:spcBef>
            <a:spcAft>
              <a:spcPct val="35000"/>
            </a:spcAft>
          </a:pPr>
          <a:r>
            <a:rPr lang="en-US" sz="1050" b="1" kern="1200" dirty="0" smtClean="0"/>
            <a:t>August 2020</a:t>
          </a:r>
          <a:endParaRPr lang="en-US" sz="1050" b="1" kern="1200" dirty="0"/>
        </a:p>
        <a:p>
          <a:pPr marL="57150" lvl="1" indent="-57150" algn="l" defTabSz="400050">
            <a:lnSpc>
              <a:spcPct val="90000"/>
            </a:lnSpc>
            <a:spcBef>
              <a:spcPct val="0"/>
            </a:spcBef>
            <a:spcAft>
              <a:spcPct val="15000"/>
            </a:spcAft>
            <a:buChar char="••"/>
          </a:pPr>
          <a:r>
            <a:rPr lang="en-US" sz="900" kern="1200" dirty="0" smtClean="0"/>
            <a:t>Stage 3 re-opening</a:t>
          </a:r>
          <a:endParaRPr lang="en-US" sz="900" kern="1200" dirty="0"/>
        </a:p>
        <a:p>
          <a:pPr marL="57150" lvl="1" indent="-57150" algn="l" defTabSz="400050">
            <a:lnSpc>
              <a:spcPct val="90000"/>
            </a:lnSpc>
            <a:spcBef>
              <a:spcPct val="0"/>
            </a:spcBef>
            <a:spcAft>
              <a:spcPct val="15000"/>
            </a:spcAft>
            <a:buChar char="••"/>
          </a:pPr>
          <a:r>
            <a:rPr lang="en-US" sz="900" b="1" kern="1200" dirty="0" smtClean="0">
              <a:solidFill>
                <a:schemeClr val="accent3"/>
              </a:solidFill>
            </a:rPr>
            <a:t>Wave 2 of LGS</a:t>
          </a:r>
          <a:endParaRPr lang="en-US" sz="900" b="1" kern="1200" dirty="0">
            <a:solidFill>
              <a:schemeClr val="accent3"/>
            </a:solidFill>
          </a:endParaRPr>
        </a:p>
      </dsp:txBody>
      <dsp:txXfrm>
        <a:off x="1957855" y="0"/>
        <a:ext cx="646660" cy="2129632"/>
      </dsp:txXfrm>
    </dsp:sp>
    <dsp:sp modelId="{166C72FA-3414-4E7A-B302-BC71599B66F3}">
      <dsp:nvSpPr>
        <dsp:cNvPr id="0" name=""/>
        <dsp:cNvSpPr/>
      </dsp:nvSpPr>
      <dsp:spPr>
        <a:xfrm>
          <a:off x="2036750" y="2417605"/>
          <a:ext cx="488871" cy="488871"/>
        </a:xfrm>
        <a:prstGeom prst="ellipse">
          <a:avLst/>
        </a:prstGeom>
        <a:solidFill>
          <a:schemeClr val="accent3"/>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E525C60B-AEB3-4B19-A432-FEC70D1E687B}">
      <dsp:nvSpPr>
        <dsp:cNvPr id="0" name=""/>
        <dsp:cNvSpPr/>
      </dsp:nvSpPr>
      <dsp:spPr>
        <a:xfrm>
          <a:off x="2628960" y="3194449"/>
          <a:ext cx="856011" cy="212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1">
          <a:noAutofit/>
        </a:bodyPr>
        <a:lstStyle/>
        <a:p>
          <a:pPr lvl="0" algn="l" defTabSz="466725">
            <a:lnSpc>
              <a:spcPct val="90000"/>
            </a:lnSpc>
            <a:spcBef>
              <a:spcPct val="0"/>
            </a:spcBef>
            <a:spcAft>
              <a:spcPct val="35000"/>
            </a:spcAft>
          </a:pPr>
          <a:r>
            <a:rPr lang="en-US" sz="1050" b="1" kern="1200" dirty="0" smtClean="0"/>
            <a:t>November 2020</a:t>
          </a:r>
          <a:endParaRPr lang="en-US" sz="1050" b="1" kern="1200" dirty="0"/>
        </a:p>
        <a:p>
          <a:pPr marL="57150" lvl="1" indent="-57150" algn="l" defTabSz="400050">
            <a:lnSpc>
              <a:spcPct val="90000"/>
            </a:lnSpc>
            <a:spcBef>
              <a:spcPct val="0"/>
            </a:spcBef>
            <a:spcAft>
              <a:spcPct val="15000"/>
            </a:spcAft>
            <a:buChar char="••"/>
          </a:pPr>
          <a:r>
            <a:rPr lang="en-US" sz="900" kern="1200" dirty="0" smtClean="0"/>
            <a:t>Toronto and Peel lockdown</a:t>
          </a:r>
          <a:endParaRPr lang="en-US" sz="900" kern="1200" dirty="0"/>
        </a:p>
      </dsp:txBody>
      <dsp:txXfrm>
        <a:off x="2628960" y="3194449"/>
        <a:ext cx="856011" cy="2129632"/>
      </dsp:txXfrm>
    </dsp:sp>
    <dsp:sp modelId="{6AA9E392-D792-4ED9-ADB3-5BD6D2554C8B}">
      <dsp:nvSpPr>
        <dsp:cNvPr id="0" name=""/>
        <dsp:cNvSpPr/>
      </dsp:nvSpPr>
      <dsp:spPr>
        <a:xfrm>
          <a:off x="2812530" y="2417605"/>
          <a:ext cx="488871" cy="488871"/>
        </a:xfrm>
        <a:prstGeom prst="ellipse">
          <a:avLst/>
        </a:prstGeom>
        <a:solidFill>
          <a:schemeClr val="bg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8623B9-D712-48F9-BD1E-43681C6356B1}">
      <dsp:nvSpPr>
        <dsp:cNvPr id="0" name=""/>
        <dsp:cNvSpPr/>
      </dsp:nvSpPr>
      <dsp:spPr>
        <a:xfrm>
          <a:off x="3509415" y="0"/>
          <a:ext cx="797013" cy="212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1">
          <a:noAutofit/>
        </a:bodyPr>
        <a:lstStyle/>
        <a:p>
          <a:pPr lvl="0" algn="l" defTabSz="444500">
            <a:lnSpc>
              <a:spcPct val="90000"/>
            </a:lnSpc>
            <a:spcBef>
              <a:spcPct val="0"/>
            </a:spcBef>
            <a:spcAft>
              <a:spcPct val="35000"/>
            </a:spcAft>
          </a:pPr>
          <a:r>
            <a:rPr lang="en-US" sz="1000" b="1" kern="1200" dirty="0" smtClean="0">
              <a:solidFill>
                <a:schemeClr val="accent3"/>
              </a:solidFill>
            </a:rPr>
            <a:t>December 2020</a:t>
          </a:r>
          <a:endParaRPr lang="en-US" sz="1000" b="1" kern="1200" dirty="0">
            <a:solidFill>
              <a:schemeClr val="accent3"/>
            </a:solidFill>
          </a:endParaRPr>
        </a:p>
        <a:p>
          <a:pPr marL="57150" lvl="1" indent="-57150" algn="l" defTabSz="400050">
            <a:lnSpc>
              <a:spcPct val="90000"/>
            </a:lnSpc>
            <a:spcBef>
              <a:spcPct val="0"/>
            </a:spcBef>
            <a:spcAft>
              <a:spcPct val="15000"/>
            </a:spcAft>
            <a:buChar char="••"/>
          </a:pPr>
          <a:r>
            <a:rPr lang="en-US" sz="900" b="1" kern="1200" dirty="0" smtClean="0">
              <a:solidFill>
                <a:schemeClr val="accent3"/>
              </a:solidFill>
            </a:rPr>
            <a:t>Wave 3 of LGS</a:t>
          </a:r>
          <a:endParaRPr lang="en-US" sz="900" b="1" kern="1200" dirty="0">
            <a:solidFill>
              <a:schemeClr val="accent3"/>
            </a:solidFill>
          </a:endParaRPr>
        </a:p>
      </dsp:txBody>
      <dsp:txXfrm>
        <a:off x="3509415" y="0"/>
        <a:ext cx="797013" cy="2129632"/>
      </dsp:txXfrm>
    </dsp:sp>
    <dsp:sp modelId="{F7AE5CF0-1989-4B69-A6FC-DB319372EF05}">
      <dsp:nvSpPr>
        <dsp:cNvPr id="0" name=""/>
        <dsp:cNvSpPr/>
      </dsp:nvSpPr>
      <dsp:spPr>
        <a:xfrm>
          <a:off x="3663486" y="2417605"/>
          <a:ext cx="488871" cy="488871"/>
        </a:xfrm>
        <a:prstGeom prst="ellipse">
          <a:avLst/>
        </a:prstGeom>
        <a:solidFill>
          <a:schemeClr val="accent3"/>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4EBF4532-818B-4B4B-B556-E3402054D76F}">
      <dsp:nvSpPr>
        <dsp:cNvPr id="0" name=""/>
        <dsp:cNvSpPr/>
      </dsp:nvSpPr>
      <dsp:spPr>
        <a:xfrm>
          <a:off x="4330872" y="3194449"/>
          <a:ext cx="833935" cy="212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1">
          <a:noAutofit/>
        </a:bodyPr>
        <a:lstStyle/>
        <a:p>
          <a:pPr lvl="0" algn="l" defTabSz="466725">
            <a:lnSpc>
              <a:spcPct val="90000"/>
            </a:lnSpc>
            <a:spcBef>
              <a:spcPct val="0"/>
            </a:spcBef>
            <a:spcAft>
              <a:spcPct val="35000"/>
            </a:spcAft>
          </a:pPr>
          <a:r>
            <a:rPr lang="en-US" sz="1050" b="1" kern="1200" dirty="0" smtClean="0"/>
            <a:t>January 2021</a:t>
          </a:r>
          <a:endParaRPr lang="en-US" sz="1050" b="1" kern="1200" dirty="0"/>
        </a:p>
        <a:p>
          <a:pPr marL="57150" lvl="1" indent="-57150" algn="l" defTabSz="400050">
            <a:lnSpc>
              <a:spcPct val="90000"/>
            </a:lnSpc>
            <a:spcBef>
              <a:spcPct val="0"/>
            </a:spcBef>
            <a:spcAft>
              <a:spcPct val="15000"/>
            </a:spcAft>
            <a:buChar char="••"/>
          </a:pPr>
          <a:r>
            <a:rPr lang="en-US" sz="900" kern="1200" dirty="0" smtClean="0"/>
            <a:t>2</a:t>
          </a:r>
          <a:r>
            <a:rPr lang="en-US" sz="900" kern="1200" baseline="30000" dirty="0" smtClean="0"/>
            <a:t>nd</a:t>
          </a:r>
          <a:r>
            <a:rPr lang="en-US" sz="900" kern="1200" dirty="0" smtClean="0"/>
            <a:t> Emergency Declaration</a:t>
          </a:r>
          <a:endParaRPr lang="en-US" sz="900" kern="1200" dirty="0"/>
        </a:p>
      </dsp:txBody>
      <dsp:txXfrm>
        <a:off x="4330872" y="3194449"/>
        <a:ext cx="833935" cy="2129632"/>
      </dsp:txXfrm>
    </dsp:sp>
    <dsp:sp modelId="{FED5154A-388B-4569-BEB4-E5FC03E8F027}">
      <dsp:nvSpPr>
        <dsp:cNvPr id="0" name=""/>
        <dsp:cNvSpPr/>
      </dsp:nvSpPr>
      <dsp:spPr>
        <a:xfrm>
          <a:off x="4503404" y="2417605"/>
          <a:ext cx="488871" cy="488871"/>
        </a:xfrm>
        <a:prstGeom prst="ellipse">
          <a:avLst/>
        </a:prstGeom>
        <a:solidFill>
          <a:schemeClr val="bg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BE0CD1-1546-4D41-9268-1B5837F907D3}">
      <dsp:nvSpPr>
        <dsp:cNvPr id="0" name=""/>
        <dsp:cNvSpPr/>
      </dsp:nvSpPr>
      <dsp:spPr>
        <a:xfrm>
          <a:off x="5189251" y="0"/>
          <a:ext cx="593713" cy="212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1">
          <a:noAutofit/>
        </a:bodyPr>
        <a:lstStyle/>
        <a:p>
          <a:pPr lvl="0" algn="l" defTabSz="466725">
            <a:lnSpc>
              <a:spcPct val="90000"/>
            </a:lnSpc>
            <a:spcBef>
              <a:spcPct val="0"/>
            </a:spcBef>
            <a:spcAft>
              <a:spcPct val="35000"/>
            </a:spcAft>
          </a:pPr>
          <a:r>
            <a:rPr lang="en-US" sz="1050" b="1" kern="1200" dirty="0" smtClean="0"/>
            <a:t>April 2021</a:t>
          </a:r>
          <a:endParaRPr lang="en-US" sz="1050" b="1" kern="1200" dirty="0"/>
        </a:p>
        <a:p>
          <a:pPr marL="57150" lvl="1" indent="-57150" algn="l" defTabSz="400050">
            <a:lnSpc>
              <a:spcPct val="90000"/>
            </a:lnSpc>
            <a:spcBef>
              <a:spcPct val="0"/>
            </a:spcBef>
            <a:spcAft>
              <a:spcPct val="15000"/>
            </a:spcAft>
            <a:buChar char="••"/>
          </a:pPr>
          <a:r>
            <a:rPr lang="en-US" sz="900" kern="1200" dirty="0" smtClean="0"/>
            <a:t>Stay at home order</a:t>
          </a:r>
          <a:endParaRPr lang="en-US" sz="900" kern="1200" dirty="0"/>
        </a:p>
      </dsp:txBody>
      <dsp:txXfrm>
        <a:off x="5189251" y="0"/>
        <a:ext cx="593713" cy="2129632"/>
      </dsp:txXfrm>
    </dsp:sp>
    <dsp:sp modelId="{F49B6F68-88B2-47B1-81FD-6806154607B0}">
      <dsp:nvSpPr>
        <dsp:cNvPr id="0" name=""/>
        <dsp:cNvSpPr/>
      </dsp:nvSpPr>
      <dsp:spPr>
        <a:xfrm>
          <a:off x="5241672" y="2417605"/>
          <a:ext cx="488871" cy="488871"/>
        </a:xfrm>
        <a:prstGeom prst="ellipse">
          <a:avLst/>
        </a:prstGeom>
        <a:solidFill>
          <a:schemeClr val="bg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1F05B1-C530-42CE-8447-8656BC143EA8}">
      <dsp:nvSpPr>
        <dsp:cNvPr id="0" name=""/>
        <dsp:cNvSpPr/>
      </dsp:nvSpPr>
      <dsp:spPr>
        <a:xfrm>
          <a:off x="5807408" y="3194449"/>
          <a:ext cx="728790" cy="212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1">
          <a:noAutofit/>
        </a:bodyPr>
        <a:lstStyle/>
        <a:p>
          <a:pPr lvl="0" algn="l" defTabSz="466725">
            <a:lnSpc>
              <a:spcPct val="90000"/>
            </a:lnSpc>
            <a:spcBef>
              <a:spcPct val="0"/>
            </a:spcBef>
            <a:spcAft>
              <a:spcPct val="35000"/>
            </a:spcAft>
          </a:pPr>
          <a:r>
            <a:rPr lang="en-US" sz="1050" b="1" kern="1200" dirty="0" smtClean="0">
              <a:solidFill>
                <a:schemeClr val="accent3"/>
              </a:solidFill>
            </a:rPr>
            <a:t>July 2021</a:t>
          </a:r>
          <a:endParaRPr lang="en-US" sz="1050" b="1" kern="1200" dirty="0">
            <a:solidFill>
              <a:schemeClr val="accent3"/>
            </a:solidFill>
          </a:endParaRPr>
        </a:p>
        <a:p>
          <a:pPr marL="57150" lvl="1" indent="-57150" algn="l" defTabSz="400050">
            <a:lnSpc>
              <a:spcPct val="90000"/>
            </a:lnSpc>
            <a:spcBef>
              <a:spcPct val="0"/>
            </a:spcBef>
            <a:spcAft>
              <a:spcPct val="15000"/>
            </a:spcAft>
            <a:buChar char="••"/>
          </a:pPr>
          <a:r>
            <a:rPr lang="en-US" sz="900" b="1" kern="1200" dirty="0" smtClean="0">
              <a:solidFill>
                <a:schemeClr val="accent3"/>
              </a:solidFill>
            </a:rPr>
            <a:t>Sports betting in CAN</a:t>
          </a:r>
          <a:endParaRPr lang="en-US" sz="900" b="1" kern="1200" dirty="0">
            <a:solidFill>
              <a:schemeClr val="accent3"/>
            </a:solidFill>
          </a:endParaRPr>
        </a:p>
      </dsp:txBody>
      <dsp:txXfrm>
        <a:off x="5807408" y="3194449"/>
        <a:ext cx="728790" cy="2129632"/>
      </dsp:txXfrm>
    </dsp:sp>
    <dsp:sp modelId="{4897805D-71AD-4BF9-82D9-C92A2771813F}">
      <dsp:nvSpPr>
        <dsp:cNvPr id="0" name=""/>
        <dsp:cNvSpPr/>
      </dsp:nvSpPr>
      <dsp:spPr>
        <a:xfrm>
          <a:off x="5927367" y="2417605"/>
          <a:ext cx="488871" cy="488871"/>
        </a:xfrm>
        <a:prstGeom prst="ellipse">
          <a:avLst/>
        </a:prstGeom>
        <a:solidFill>
          <a:schemeClr val="accent3"/>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8AED52BC-B5FC-465C-84ED-F9214F4520B1}">
      <dsp:nvSpPr>
        <dsp:cNvPr id="0" name=""/>
        <dsp:cNvSpPr/>
      </dsp:nvSpPr>
      <dsp:spPr>
        <a:xfrm>
          <a:off x="6560642" y="0"/>
          <a:ext cx="817788" cy="212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1">
          <a:noAutofit/>
        </a:bodyPr>
        <a:lstStyle/>
        <a:p>
          <a:pPr lvl="0" algn="l" defTabSz="466725">
            <a:lnSpc>
              <a:spcPct val="90000"/>
            </a:lnSpc>
            <a:spcBef>
              <a:spcPct val="0"/>
            </a:spcBef>
            <a:spcAft>
              <a:spcPct val="35000"/>
            </a:spcAft>
          </a:pPr>
          <a:r>
            <a:rPr lang="en-US" sz="1050" b="1" kern="1200" dirty="0" smtClean="0"/>
            <a:t>August 2021</a:t>
          </a:r>
          <a:endParaRPr lang="en-US" sz="1050" b="1" kern="1200" dirty="0"/>
        </a:p>
        <a:p>
          <a:pPr marL="57150" lvl="1" indent="-57150" algn="l" defTabSz="400050">
            <a:lnSpc>
              <a:spcPct val="90000"/>
            </a:lnSpc>
            <a:spcBef>
              <a:spcPct val="0"/>
            </a:spcBef>
            <a:spcAft>
              <a:spcPct val="15000"/>
            </a:spcAft>
            <a:buChar char="••"/>
          </a:pPr>
          <a:r>
            <a:rPr lang="en-US" sz="900" kern="1200" dirty="0" smtClean="0"/>
            <a:t>Stage 3 reopening</a:t>
          </a:r>
          <a:endParaRPr lang="en-US" sz="900" kern="1200" dirty="0"/>
        </a:p>
        <a:p>
          <a:pPr marL="57150" lvl="1" indent="-57150" algn="l" defTabSz="400050">
            <a:lnSpc>
              <a:spcPct val="90000"/>
            </a:lnSpc>
            <a:spcBef>
              <a:spcPct val="0"/>
            </a:spcBef>
            <a:spcAft>
              <a:spcPct val="15000"/>
            </a:spcAft>
            <a:buChar char="••"/>
          </a:pPr>
          <a:r>
            <a:rPr lang="en-US" sz="900" kern="1200" dirty="0" smtClean="0">
              <a:solidFill>
                <a:srgbClr val="C00000"/>
              </a:solidFill>
            </a:rPr>
            <a:t>Single-event sports betting legalized</a:t>
          </a:r>
          <a:endParaRPr lang="en-US" sz="900" kern="1200" dirty="0">
            <a:solidFill>
              <a:srgbClr val="C00000"/>
            </a:solidFill>
          </a:endParaRPr>
        </a:p>
      </dsp:txBody>
      <dsp:txXfrm>
        <a:off x="6560642" y="0"/>
        <a:ext cx="817788" cy="2129632"/>
      </dsp:txXfrm>
    </dsp:sp>
    <dsp:sp modelId="{677AB86C-0391-4ABA-948A-3710A332610F}">
      <dsp:nvSpPr>
        <dsp:cNvPr id="0" name=""/>
        <dsp:cNvSpPr/>
      </dsp:nvSpPr>
      <dsp:spPr>
        <a:xfrm>
          <a:off x="6725100" y="2417605"/>
          <a:ext cx="488871" cy="488871"/>
        </a:xfrm>
        <a:prstGeom prst="ellipse">
          <a:avLst/>
        </a:prstGeom>
        <a:solidFill>
          <a:srgbClr val="C00000"/>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04D88AEF-C137-42A0-ACCE-4705775DC174}">
      <dsp:nvSpPr>
        <dsp:cNvPr id="0" name=""/>
        <dsp:cNvSpPr/>
      </dsp:nvSpPr>
      <dsp:spPr>
        <a:xfrm>
          <a:off x="7402874" y="3194449"/>
          <a:ext cx="850539" cy="212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1">
          <a:noAutofit/>
        </a:bodyPr>
        <a:lstStyle/>
        <a:p>
          <a:pPr lvl="0" algn="l" defTabSz="466725">
            <a:lnSpc>
              <a:spcPct val="90000"/>
            </a:lnSpc>
            <a:spcBef>
              <a:spcPct val="0"/>
            </a:spcBef>
            <a:spcAft>
              <a:spcPct val="35000"/>
            </a:spcAft>
          </a:pPr>
          <a:r>
            <a:rPr lang="en-US" sz="1050" b="1" kern="1200" dirty="0" smtClean="0">
              <a:solidFill>
                <a:schemeClr val="accent3"/>
              </a:solidFill>
            </a:rPr>
            <a:t>September 2021</a:t>
          </a:r>
          <a:endParaRPr lang="en-US" sz="1050" b="1" kern="1200" dirty="0">
            <a:solidFill>
              <a:schemeClr val="accent3"/>
            </a:solidFill>
          </a:endParaRPr>
        </a:p>
        <a:p>
          <a:pPr marL="57150" lvl="1" indent="-57150" algn="l" defTabSz="400050">
            <a:lnSpc>
              <a:spcPct val="90000"/>
            </a:lnSpc>
            <a:spcBef>
              <a:spcPct val="0"/>
            </a:spcBef>
            <a:spcAft>
              <a:spcPct val="15000"/>
            </a:spcAft>
            <a:buChar char="••"/>
          </a:pPr>
          <a:r>
            <a:rPr lang="en-US" sz="900" b="1" kern="1200" dirty="0" smtClean="0">
              <a:solidFill>
                <a:schemeClr val="accent3"/>
              </a:solidFill>
            </a:rPr>
            <a:t>Ethno-Cultural Study</a:t>
          </a:r>
          <a:endParaRPr lang="en-US" sz="900" b="1" kern="1200" dirty="0">
            <a:solidFill>
              <a:schemeClr val="accent3"/>
            </a:solidFill>
          </a:endParaRPr>
        </a:p>
      </dsp:txBody>
      <dsp:txXfrm>
        <a:off x="7402874" y="3194449"/>
        <a:ext cx="850539" cy="2129632"/>
      </dsp:txXfrm>
    </dsp:sp>
    <dsp:sp modelId="{9EA284D5-91CC-407D-95F1-AA8D69E5F053}">
      <dsp:nvSpPr>
        <dsp:cNvPr id="0" name=""/>
        <dsp:cNvSpPr/>
      </dsp:nvSpPr>
      <dsp:spPr>
        <a:xfrm>
          <a:off x="7583708" y="2417605"/>
          <a:ext cx="488871" cy="488871"/>
        </a:xfrm>
        <a:prstGeom prst="ellipse">
          <a:avLst/>
        </a:prstGeom>
        <a:solidFill>
          <a:schemeClr val="accent3"/>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5EA722F0-DBFB-43BB-891B-600BA7BBDBBE}">
      <dsp:nvSpPr>
        <dsp:cNvPr id="0" name=""/>
        <dsp:cNvSpPr/>
      </dsp:nvSpPr>
      <dsp:spPr>
        <a:xfrm>
          <a:off x="8277857" y="0"/>
          <a:ext cx="674074" cy="212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1">
          <a:noAutofit/>
        </a:bodyPr>
        <a:lstStyle/>
        <a:p>
          <a:pPr lvl="0" algn="l" defTabSz="466725">
            <a:lnSpc>
              <a:spcPct val="90000"/>
            </a:lnSpc>
            <a:spcBef>
              <a:spcPct val="0"/>
            </a:spcBef>
            <a:spcAft>
              <a:spcPct val="35000"/>
            </a:spcAft>
          </a:pPr>
          <a:r>
            <a:rPr lang="en-US" sz="1050" b="1" kern="1200" dirty="0" smtClean="0"/>
            <a:t>January 2022</a:t>
          </a:r>
          <a:endParaRPr lang="en-US" sz="1050" b="1" kern="1200" dirty="0"/>
        </a:p>
        <a:p>
          <a:pPr marL="57150" lvl="1" indent="-57150" algn="l" defTabSz="400050">
            <a:lnSpc>
              <a:spcPct val="90000"/>
            </a:lnSpc>
            <a:spcBef>
              <a:spcPct val="0"/>
            </a:spcBef>
            <a:spcAft>
              <a:spcPct val="15000"/>
            </a:spcAft>
            <a:buChar char="••"/>
          </a:pPr>
          <a:r>
            <a:rPr lang="en-US" sz="900" kern="1200" dirty="0" smtClean="0"/>
            <a:t>Omicron closures</a:t>
          </a:r>
          <a:endParaRPr lang="en-US" sz="900" kern="1200" dirty="0"/>
        </a:p>
      </dsp:txBody>
      <dsp:txXfrm>
        <a:off x="8277857" y="0"/>
        <a:ext cx="674074" cy="2129632"/>
      </dsp:txXfrm>
    </dsp:sp>
    <dsp:sp modelId="{6B6EA1DC-3A62-4BCB-8C91-661AD002D29B}">
      <dsp:nvSpPr>
        <dsp:cNvPr id="0" name=""/>
        <dsp:cNvSpPr/>
      </dsp:nvSpPr>
      <dsp:spPr>
        <a:xfrm>
          <a:off x="8370459" y="2417605"/>
          <a:ext cx="488871" cy="488871"/>
        </a:xfrm>
        <a:prstGeom prst="ellipse">
          <a:avLst/>
        </a:prstGeom>
        <a:solidFill>
          <a:schemeClr val="bg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072D3F-DB5E-485D-93D9-667C2CBB826F}">
      <dsp:nvSpPr>
        <dsp:cNvPr id="0" name=""/>
        <dsp:cNvSpPr/>
      </dsp:nvSpPr>
      <dsp:spPr>
        <a:xfrm>
          <a:off x="9022868" y="3194449"/>
          <a:ext cx="629135" cy="212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1">
          <a:noAutofit/>
        </a:bodyPr>
        <a:lstStyle/>
        <a:p>
          <a:pPr lvl="0" algn="l" defTabSz="466725">
            <a:lnSpc>
              <a:spcPct val="90000"/>
            </a:lnSpc>
            <a:spcBef>
              <a:spcPct val="0"/>
            </a:spcBef>
            <a:spcAft>
              <a:spcPct val="35000"/>
            </a:spcAft>
          </a:pPr>
          <a:r>
            <a:rPr lang="en-US" sz="1050" b="1" kern="1200" dirty="0" smtClean="0">
              <a:solidFill>
                <a:schemeClr val="accent3"/>
              </a:solidFill>
            </a:rPr>
            <a:t>March 2022</a:t>
          </a:r>
          <a:endParaRPr lang="en-US" sz="1050" b="1" kern="1200" dirty="0">
            <a:solidFill>
              <a:schemeClr val="accent3"/>
            </a:solidFill>
          </a:endParaRPr>
        </a:p>
        <a:p>
          <a:pPr marL="57150" lvl="1" indent="-57150" algn="l" defTabSz="400050">
            <a:lnSpc>
              <a:spcPct val="90000"/>
            </a:lnSpc>
            <a:spcBef>
              <a:spcPct val="0"/>
            </a:spcBef>
            <a:spcAft>
              <a:spcPct val="15000"/>
            </a:spcAft>
            <a:buChar char="••"/>
          </a:pPr>
          <a:r>
            <a:rPr lang="en-US" sz="900" b="1" kern="1200" dirty="0" smtClean="0">
              <a:solidFill>
                <a:schemeClr val="accent3"/>
              </a:solidFill>
            </a:rPr>
            <a:t>Wave 1 LGP</a:t>
          </a:r>
          <a:endParaRPr lang="en-US" sz="900" b="1" kern="1200" dirty="0">
            <a:solidFill>
              <a:schemeClr val="accent3"/>
            </a:solidFill>
          </a:endParaRPr>
        </a:p>
      </dsp:txBody>
      <dsp:txXfrm>
        <a:off x="9022868" y="3194449"/>
        <a:ext cx="629135" cy="2129632"/>
      </dsp:txXfrm>
    </dsp:sp>
    <dsp:sp modelId="{6052111E-A8EA-4293-B754-9B398D79B1D2}">
      <dsp:nvSpPr>
        <dsp:cNvPr id="0" name=""/>
        <dsp:cNvSpPr/>
      </dsp:nvSpPr>
      <dsp:spPr>
        <a:xfrm>
          <a:off x="9113669" y="2417605"/>
          <a:ext cx="488871" cy="488871"/>
        </a:xfrm>
        <a:prstGeom prst="ellipse">
          <a:avLst/>
        </a:prstGeom>
        <a:solidFill>
          <a:schemeClr val="accent3"/>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1B3E86E8-0838-4235-81A4-791A7BC4BA16}">
      <dsp:nvSpPr>
        <dsp:cNvPr id="0" name=""/>
        <dsp:cNvSpPr/>
      </dsp:nvSpPr>
      <dsp:spPr>
        <a:xfrm>
          <a:off x="9686780" y="0"/>
          <a:ext cx="761757" cy="212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1">
          <a:noAutofit/>
        </a:bodyPr>
        <a:lstStyle/>
        <a:p>
          <a:pPr lvl="0" algn="l" defTabSz="466725">
            <a:lnSpc>
              <a:spcPct val="90000"/>
            </a:lnSpc>
            <a:spcBef>
              <a:spcPct val="0"/>
            </a:spcBef>
            <a:spcAft>
              <a:spcPct val="35000"/>
            </a:spcAft>
          </a:pPr>
          <a:r>
            <a:rPr lang="en-US" sz="1050" b="1" kern="1200" dirty="0" smtClean="0"/>
            <a:t>April 2022</a:t>
          </a:r>
          <a:endParaRPr lang="en-US" sz="1050" b="1" kern="1200" dirty="0"/>
        </a:p>
        <a:p>
          <a:pPr marL="57150" lvl="1" indent="-57150" algn="l" defTabSz="400050">
            <a:lnSpc>
              <a:spcPct val="90000"/>
            </a:lnSpc>
            <a:spcBef>
              <a:spcPct val="0"/>
            </a:spcBef>
            <a:spcAft>
              <a:spcPct val="15000"/>
            </a:spcAft>
            <a:buChar char="••"/>
          </a:pPr>
          <a:r>
            <a:rPr lang="en-US" sz="900" kern="1200" dirty="0" smtClean="0">
              <a:solidFill>
                <a:srgbClr val="C00000"/>
              </a:solidFill>
            </a:rPr>
            <a:t>Online gambling expansion in ON</a:t>
          </a:r>
          <a:endParaRPr lang="en-US" sz="900" kern="1200" dirty="0">
            <a:solidFill>
              <a:srgbClr val="C00000"/>
            </a:solidFill>
          </a:endParaRPr>
        </a:p>
      </dsp:txBody>
      <dsp:txXfrm>
        <a:off x="9686780" y="0"/>
        <a:ext cx="761757" cy="2129632"/>
      </dsp:txXfrm>
    </dsp:sp>
    <dsp:sp modelId="{1325F993-6B80-4AF4-8CE0-B15A9CADADA8}">
      <dsp:nvSpPr>
        <dsp:cNvPr id="0" name=""/>
        <dsp:cNvSpPr/>
      </dsp:nvSpPr>
      <dsp:spPr>
        <a:xfrm>
          <a:off x="9909759" y="2402107"/>
          <a:ext cx="488871" cy="488871"/>
        </a:xfrm>
        <a:prstGeom prst="ellipse">
          <a:avLst/>
        </a:prstGeom>
        <a:solidFill>
          <a:srgbClr val="C00000"/>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US" sz="1800" spc="-1" strike="noStrike">
                <a:solidFill>
                  <a:srgbClr val="1e1e1e"/>
                </a:solidFill>
                <a:latin typeface="Arial"/>
              </a:rPr>
              <a:t>Click to move the slide</a:t>
            </a:r>
            <a:endParaRPr b="0" lang="en-US" sz="1800" spc="-1" strike="noStrike">
              <a:solidFill>
                <a:srgbClr val="1e1e1e"/>
              </a:solidFill>
              <a:latin typeface="Arial"/>
            </a:endParaRPr>
          </a:p>
        </p:txBody>
      </p:sp>
      <p:sp>
        <p:nvSpPr>
          <p:cNvPr id="333" name="PlaceHolder 2"/>
          <p:cNvSpPr>
            <a:spLocks noGrp="1"/>
          </p:cNvSpPr>
          <p:nvPr>
            <p:ph type="body"/>
          </p:nvPr>
        </p:nvSpPr>
        <p:spPr>
          <a:xfrm>
            <a:off x="777240" y="4777560"/>
            <a:ext cx="6217560" cy="4525920"/>
          </a:xfrm>
          <a:prstGeom prst="rect">
            <a:avLst/>
          </a:prstGeom>
        </p:spPr>
        <p:txBody>
          <a:bodyPr lIns="0" rIns="0" tIns="0" bIns="0">
            <a:noAutofit/>
          </a:bodyPr>
          <a:p>
            <a:r>
              <a:rPr b="0" lang="en-CA" sz="2000" spc="-1" strike="noStrike">
                <a:latin typeface="Arial"/>
              </a:rPr>
              <a:t>Click to edit the notes format</a:t>
            </a:r>
            <a:endParaRPr b="0" lang="en-CA" sz="2000" spc="-1" strike="noStrike">
              <a:latin typeface="Arial"/>
            </a:endParaRPr>
          </a:p>
        </p:txBody>
      </p:sp>
      <p:sp>
        <p:nvSpPr>
          <p:cNvPr id="334" name="PlaceHolder 3"/>
          <p:cNvSpPr>
            <a:spLocks noGrp="1"/>
          </p:cNvSpPr>
          <p:nvPr>
            <p:ph type="hdr"/>
          </p:nvPr>
        </p:nvSpPr>
        <p:spPr>
          <a:xfrm>
            <a:off x="0" y="0"/>
            <a:ext cx="3372840" cy="502560"/>
          </a:xfrm>
          <a:prstGeom prst="rect">
            <a:avLst/>
          </a:prstGeom>
        </p:spPr>
        <p:txBody>
          <a:bodyPr lIns="0" rIns="0" tIns="0" bIns="0">
            <a:noAutofit/>
          </a:bodyPr>
          <a:p>
            <a:r>
              <a:rPr b="0" lang="en-CA" sz="1400" spc="-1" strike="noStrike">
                <a:latin typeface="Times New Roman"/>
              </a:rPr>
              <a:t>&lt;header&gt;</a:t>
            </a:r>
            <a:endParaRPr b="0" lang="en-CA" sz="1400" spc="-1" strike="noStrike">
              <a:latin typeface="Times New Roman"/>
            </a:endParaRPr>
          </a:p>
        </p:txBody>
      </p:sp>
      <p:sp>
        <p:nvSpPr>
          <p:cNvPr id="335" name="PlaceHolder 4"/>
          <p:cNvSpPr>
            <a:spLocks noGrp="1"/>
          </p:cNvSpPr>
          <p:nvPr>
            <p:ph type="dt"/>
          </p:nvPr>
        </p:nvSpPr>
        <p:spPr>
          <a:xfrm>
            <a:off x="4399200" y="0"/>
            <a:ext cx="3372840" cy="502560"/>
          </a:xfrm>
          <a:prstGeom prst="rect">
            <a:avLst/>
          </a:prstGeom>
        </p:spPr>
        <p:txBody>
          <a:bodyPr lIns="0" rIns="0" tIns="0" bIns="0">
            <a:noAutofit/>
          </a:bodyPr>
          <a:p>
            <a:pPr algn="r"/>
            <a:r>
              <a:rPr b="0" lang="en-CA" sz="1400" spc="-1" strike="noStrike">
                <a:latin typeface="Times New Roman"/>
              </a:rPr>
              <a:t>&lt;date/time&gt;</a:t>
            </a:r>
            <a:endParaRPr b="0" lang="en-CA" sz="1400" spc="-1" strike="noStrike">
              <a:latin typeface="Times New Roman"/>
            </a:endParaRPr>
          </a:p>
        </p:txBody>
      </p:sp>
      <p:sp>
        <p:nvSpPr>
          <p:cNvPr id="336" name="PlaceHolder 5"/>
          <p:cNvSpPr>
            <a:spLocks noGrp="1"/>
          </p:cNvSpPr>
          <p:nvPr>
            <p:ph type="ftr"/>
          </p:nvPr>
        </p:nvSpPr>
        <p:spPr>
          <a:xfrm>
            <a:off x="0" y="9555480"/>
            <a:ext cx="3372840" cy="502560"/>
          </a:xfrm>
          <a:prstGeom prst="rect">
            <a:avLst/>
          </a:prstGeom>
        </p:spPr>
        <p:txBody>
          <a:bodyPr lIns="0" rIns="0" tIns="0" bIns="0" anchor="b">
            <a:noAutofit/>
          </a:bodyPr>
          <a:p>
            <a:r>
              <a:rPr b="0" lang="en-CA" sz="1400" spc="-1" strike="noStrike">
                <a:latin typeface="Times New Roman"/>
              </a:rPr>
              <a:t>&lt;footer&gt;</a:t>
            </a:r>
            <a:endParaRPr b="0" lang="en-CA" sz="1400" spc="-1" strike="noStrike">
              <a:latin typeface="Times New Roman"/>
            </a:endParaRPr>
          </a:p>
        </p:txBody>
      </p:sp>
      <p:sp>
        <p:nvSpPr>
          <p:cNvPr id="337"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CB854F29-266E-42B3-923D-DA9CAE8F6D83}" type="slidenum">
              <a:rPr b="0" lang="en-CA" sz="1400" spc="-1" strike="noStrike">
                <a:latin typeface="Times New Roman"/>
              </a:rPr>
              <a:t>&lt;number&gt;</a:t>
            </a:fld>
            <a:endParaRPr b="0" lang="en-CA"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7" name="PlaceHolder 1"/>
          <p:cNvSpPr>
            <a:spLocks noGrp="1"/>
          </p:cNvSpPr>
          <p:nvPr>
            <p:ph type="sldImg"/>
          </p:nvPr>
        </p:nvSpPr>
        <p:spPr>
          <a:xfrm>
            <a:off x="685800" y="1143000"/>
            <a:ext cx="5486040" cy="3085920"/>
          </a:xfrm>
          <a:prstGeom prst="rect">
            <a:avLst/>
          </a:prstGeom>
        </p:spPr>
      </p:sp>
      <p:sp>
        <p:nvSpPr>
          <p:cNvPr id="568"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569"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D5EF8C99-56B9-42B9-AD30-28490C289247}"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5" name="PlaceHolder 1"/>
          <p:cNvSpPr>
            <a:spLocks noGrp="1"/>
          </p:cNvSpPr>
          <p:nvPr>
            <p:ph type="sldImg"/>
          </p:nvPr>
        </p:nvSpPr>
        <p:spPr>
          <a:xfrm>
            <a:off x="685800" y="1143000"/>
            <a:ext cx="5486040" cy="3085920"/>
          </a:xfrm>
          <a:prstGeom prst="rect">
            <a:avLst/>
          </a:prstGeom>
        </p:spPr>
      </p:sp>
      <p:sp>
        <p:nvSpPr>
          <p:cNvPr id="586"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587"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CE6D2A02-8366-40FC-A771-CA6AFBA36B2B}"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PlaceHolder 1"/>
          <p:cNvSpPr>
            <a:spLocks noGrp="1"/>
          </p:cNvSpPr>
          <p:nvPr>
            <p:ph type="sldImg"/>
          </p:nvPr>
        </p:nvSpPr>
        <p:spPr>
          <a:xfrm>
            <a:off x="685800" y="1143000"/>
            <a:ext cx="5486040" cy="3085920"/>
          </a:xfrm>
          <a:prstGeom prst="rect">
            <a:avLst/>
          </a:prstGeom>
        </p:spPr>
      </p:sp>
      <p:sp>
        <p:nvSpPr>
          <p:cNvPr id="589"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CA" sz="2000" spc="-1" strike="noStrike">
                <a:latin typeface="Arial"/>
              </a:rPr>
              <a:t>Same panel provider that has populated CAMH’s COVID-19 National Survey Dashboard from May 2020 to January 2022</a:t>
            </a:r>
            <a:endParaRPr b="0" lang="en-CA" sz="2000" spc="-1" strike="noStrike">
              <a:latin typeface="Arial"/>
            </a:endParaRPr>
          </a:p>
        </p:txBody>
      </p:sp>
      <p:sp>
        <p:nvSpPr>
          <p:cNvPr id="590"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D531A814-2158-499A-B0B3-798B00F634FE}"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1" name="PlaceHolder 1"/>
          <p:cNvSpPr>
            <a:spLocks noGrp="1"/>
          </p:cNvSpPr>
          <p:nvPr>
            <p:ph type="sldImg"/>
          </p:nvPr>
        </p:nvSpPr>
        <p:spPr>
          <a:xfrm>
            <a:off x="685800" y="1143000"/>
            <a:ext cx="5486040" cy="3085920"/>
          </a:xfrm>
          <a:prstGeom prst="rect">
            <a:avLst/>
          </a:prstGeom>
        </p:spPr>
      </p:sp>
      <p:sp>
        <p:nvSpPr>
          <p:cNvPr id="592"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593"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F49BCAFD-EC2F-4FE1-B881-9DD0481B6BC8}"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PlaceHolder 1"/>
          <p:cNvSpPr>
            <a:spLocks noGrp="1"/>
          </p:cNvSpPr>
          <p:nvPr>
            <p:ph type="sldImg"/>
          </p:nvPr>
        </p:nvSpPr>
        <p:spPr>
          <a:xfrm>
            <a:off x="685800" y="1143000"/>
            <a:ext cx="5486040" cy="3085920"/>
          </a:xfrm>
          <a:prstGeom prst="rect">
            <a:avLst/>
          </a:prstGeom>
        </p:spPr>
      </p:sp>
      <p:sp>
        <p:nvSpPr>
          <p:cNvPr id="595"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CA" sz="2000" spc="-1" strike="noStrike">
                <a:latin typeface="Arial"/>
              </a:rPr>
              <a:t>TO SUMMARIZE:</a:t>
            </a:r>
            <a:endParaRPr b="0" lang="en-CA" sz="2000" spc="-1" strike="noStrike">
              <a:latin typeface="Arial"/>
            </a:endParaRPr>
          </a:p>
          <a:p>
            <a:pPr marL="171360" indent="-171000">
              <a:lnSpc>
                <a:spcPct val="100000"/>
              </a:lnSpc>
              <a:buClr>
                <a:srgbClr val="000000"/>
              </a:buClr>
              <a:buFont typeface="Arial"/>
              <a:buChar char="•"/>
            </a:pPr>
            <a:r>
              <a:rPr b="1" lang="en-CA" sz="1200" spc="-1" strike="noStrike">
                <a:latin typeface="Arial"/>
              </a:rPr>
              <a:t>Online gambling </a:t>
            </a:r>
            <a:r>
              <a:rPr b="0" lang="en-CA" sz="1200" spc="-1" strike="noStrike">
                <a:latin typeface="Arial"/>
              </a:rPr>
              <a:t>increased in </a:t>
            </a:r>
            <a:r>
              <a:rPr b="1" lang="en-CA" sz="1200" spc="-1" strike="noStrike">
                <a:latin typeface="Arial"/>
              </a:rPr>
              <a:t>August</a:t>
            </a:r>
            <a:r>
              <a:rPr b="0" lang="en-CA" sz="1200" spc="-1" strike="noStrike">
                <a:latin typeface="Arial"/>
              </a:rPr>
              <a:t> then fell in </a:t>
            </a:r>
            <a:r>
              <a:rPr b="1" lang="en-CA" sz="1200" spc="-1" strike="noStrike">
                <a:latin typeface="Arial"/>
              </a:rPr>
              <a:t>December</a:t>
            </a:r>
            <a:endParaRPr b="0" lang="en-CA" sz="1200" spc="-1" strike="noStrike">
              <a:latin typeface="Arial"/>
            </a:endParaRPr>
          </a:p>
          <a:p>
            <a:pPr lvl="1" marL="628560" indent="-171000">
              <a:lnSpc>
                <a:spcPct val="100000"/>
              </a:lnSpc>
              <a:buClr>
                <a:srgbClr val="000000"/>
              </a:buClr>
              <a:buFont typeface="Arial"/>
              <a:buChar char="•"/>
            </a:pPr>
            <a:r>
              <a:rPr b="1" lang="en-CA" sz="1200" spc="-1" strike="noStrike">
                <a:latin typeface="Arial"/>
              </a:rPr>
              <a:t>New online accounts </a:t>
            </a:r>
            <a:r>
              <a:rPr b="0" lang="en-CA" sz="1200" spc="-1" strike="noStrike">
                <a:latin typeface="Arial"/>
              </a:rPr>
              <a:t>increased 20% in August</a:t>
            </a:r>
            <a:endParaRPr b="0" lang="en-CA" sz="1200" spc="-1" strike="noStrike">
              <a:latin typeface="Arial"/>
            </a:endParaRPr>
          </a:p>
          <a:p>
            <a:pPr>
              <a:lnSpc>
                <a:spcPct val="100000"/>
              </a:lnSpc>
            </a:pPr>
            <a:endParaRPr b="0" lang="en-CA" sz="1200" spc="-1" strike="noStrike">
              <a:latin typeface="Arial"/>
            </a:endParaRPr>
          </a:p>
          <a:p>
            <a:pPr marL="171360" indent="-171000">
              <a:lnSpc>
                <a:spcPct val="100000"/>
              </a:lnSpc>
              <a:buClr>
                <a:srgbClr val="000000"/>
              </a:buClr>
              <a:buFont typeface="Arial"/>
              <a:buChar char="•"/>
            </a:pPr>
            <a:r>
              <a:rPr b="1" lang="en-CA" sz="1200" spc="-1" strike="noStrike">
                <a:latin typeface="Arial"/>
              </a:rPr>
              <a:t>COVID-19 social distancing measures </a:t>
            </a:r>
            <a:r>
              <a:rPr b="0" lang="en-CA" sz="1200" spc="-1" strike="noStrike">
                <a:latin typeface="Arial"/>
              </a:rPr>
              <a:t>are increasingly influencing the decision to gambling online</a:t>
            </a:r>
            <a:endParaRPr b="0" lang="en-CA" sz="1200" spc="-1" strike="noStrike">
              <a:latin typeface="Arial"/>
            </a:endParaRPr>
          </a:p>
          <a:p>
            <a:pPr marL="171360" indent="-171000">
              <a:lnSpc>
                <a:spcPct val="100000"/>
              </a:lnSpc>
              <a:buClr>
                <a:srgbClr val="000000"/>
              </a:buClr>
              <a:buFont typeface="Arial"/>
              <a:buChar char="•"/>
            </a:pPr>
            <a:r>
              <a:rPr b="1" lang="en-CA" sz="1200" spc="-1" strike="noStrike">
                <a:latin typeface="Arial"/>
              </a:rPr>
              <a:t>PlayOLG </a:t>
            </a:r>
            <a:r>
              <a:rPr b="0" lang="en-CA" sz="1200" spc="-1" strike="noStrike">
                <a:latin typeface="Arial"/>
              </a:rPr>
              <a:t>represents 2/3 of site preference</a:t>
            </a:r>
            <a:endParaRPr b="0" lang="en-CA" sz="1200" spc="-1" strike="noStrike">
              <a:latin typeface="Arial"/>
            </a:endParaRPr>
          </a:p>
          <a:p>
            <a:pPr marL="171360" indent="-171000">
              <a:lnSpc>
                <a:spcPct val="100000"/>
              </a:lnSpc>
              <a:buClr>
                <a:srgbClr val="000000"/>
              </a:buClr>
              <a:buFont typeface="Arial"/>
              <a:buChar char="•"/>
            </a:pPr>
            <a:r>
              <a:rPr b="0" lang="en-CA" sz="1200" spc="-1" strike="noStrike">
                <a:latin typeface="Arial"/>
              </a:rPr>
              <a:t>Most recorded </a:t>
            </a:r>
            <a:r>
              <a:rPr b="1" lang="en-CA" sz="1200" spc="-1" strike="noStrike">
                <a:latin typeface="Arial"/>
              </a:rPr>
              <a:t>forms of online gambling </a:t>
            </a:r>
            <a:r>
              <a:rPr b="0" lang="en-CA" sz="1200" spc="-1" strike="noStrike">
                <a:latin typeface="Arial"/>
              </a:rPr>
              <a:t>have increased</a:t>
            </a:r>
            <a:endParaRPr b="0" lang="en-CA" sz="1200" spc="-1" strike="noStrike">
              <a:latin typeface="Arial"/>
            </a:endParaRPr>
          </a:p>
          <a:p>
            <a:pPr>
              <a:lnSpc>
                <a:spcPct val="100000"/>
              </a:lnSpc>
            </a:pPr>
            <a:endParaRPr b="0" lang="en-CA" sz="1200" spc="-1" strike="noStrike">
              <a:latin typeface="Arial"/>
            </a:endParaRPr>
          </a:p>
        </p:txBody>
      </p:sp>
      <p:sp>
        <p:nvSpPr>
          <p:cNvPr id="596"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570EA9BE-B278-40F1-8F22-6675335AE6E3}"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PlaceHolder 1"/>
          <p:cNvSpPr>
            <a:spLocks noGrp="1"/>
          </p:cNvSpPr>
          <p:nvPr>
            <p:ph type="sldImg"/>
          </p:nvPr>
        </p:nvSpPr>
        <p:spPr>
          <a:xfrm>
            <a:off x="685800" y="1143000"/>
            <a:ext cx="5486040" cy="3085920"/>
          </a:xfrm>
          <a:prstGeom prst="rect">
            <a:avLst/>
          </a:prstGeom>
        </p:spPr>
      </p:sp>
      <p:sp>
        <p:nvSpPr>
          <p:cNvPr id="598"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CA" sz="2000" spc="-1" strike="noStrike">
                <a:latin typeface="Arial"/>
              </a:rPr>
              <a:t>80% online gambling was the median for Canada in our survey</a:t>
            </a:r>
            <a:endParaRPr b="0" lang="en-CA" sz="2000" spc="-1" strike="noStrike">
              <a:latin typeface="Arial"/>
            </a:endParaRPr>
          </a:p>
        </p:txBody>
      </p:sp>
      <p:sp>
        <p:nvSpPr>
          <p:cNvPr id="599"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1394494F-29E3-40DC-8317-D394F2CE90EA}"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PlaceHolder 1"/>
          <p:cNvSpPr>
            <a:spLocks noGrp="1"/>
          </p:cNvSpPr>
          <p:nvPr>
            <p:ph type="sldImg"/>
          </p:nvPr>
        </p:nvSpPr>
        <p:spPr>
          <a:xfrm>
            <a:off x="685800" y="1143000"/>
            <a:ext cx="5486040" cy="3085920"/>
          </a:xfrm>
          <a:prstGeom prst="rect">
            <a:avLst/>
          </a:prstGeom>
        </p:spPr>
      </p:sp>
      <p:sp>
        <p:nvSpPr>
          <p:cNvPr id="601"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602"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7D6FD840-3230-4F77-9035-8074B6F4D3FA}"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3" name="PlaceHolder 1"/>
          <p:cNvSpPr>
            <a:spLocks noGrp="1"/>
          </p:cNvSpPr>
          <p:nvPr>
            <p:ph type="sldImg"/>
          </p:nvPr>
        </p:nvSpPr>
        <p:spPr>
          <a:xfrm>
            <a:off x="685800" y="1143000"/>
            <a:ext cx="5486040" cy="3085920"/>
          </a:xfrm>
          <a:prstGeom prst="rect">
            <a:avLst/>
          </a:prstGeom>
        </p:spPr>
      </p:sp>
      <p:sp>
        <p:nvSpPr>
          <p:cNvPr id="604"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605"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91D86A31-24C5-46B3-B243-0991E6BF0D50}"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PlaceHolder 1"/>
          <p:cNvSpPr>
            <a:spLocks noGrp="1"/>
          </p:cNvSpPr>
          <p:nvPr>
            <p:ph type="sldImg"/>
          </p:nvPr>
        </p:nvSpPr>
        <p:spPr>
          <a:xfrm>
            <a:off x="685800" y="1143000"/>
            <a:ext cx="5486040" cy="3085920"/>
          </a:xfrm>
          <a:prstGeom prst="rect">
            <a:avLst/>
          </a:prstGeom>
        </p:spPr>
      </p:sp>
      <p:sp>
        <p:nvSpPr>
          <p:cNvPr id="571"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572"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3B63FDB4-A1B9-4E8C-869C-01CAC57A5469}"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PlaceHolder 1"/>
          <p:cNvSpPr>
            <a:spLocks noGrp="1"/>
          </p:cNvSpPr>
          <p:nvPr>
            <p:ph type="sldImg"/>
          </p:nvPr>
        </p:nvSpPr>
        <p:spPr>
          <a:xfrm>
            <a:off x="685800" y="1143000"/>
            <a:ext cx="5486040" cy="3085920"/>
          </a:xfrm>
          <a:prstGeom prst="rect">
            <a:avLst/>
          </a:prstGeom>
        </p:spPr>
      </p:sp>
      <p:sp>
        <p:nvSpPr>
          <p:cNvPr id="607"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608"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B2BFCF22-2091-40D8-AE5F-3A9A30AA93F6}"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PlaceHolder 1"/>
          <p:cNvSpPr>
            <a:spLocks noGrp="1"/>
          </p:cNvSpPr>
          <p:nvPr>
            <p:ph type="sldImg"/>
          </p:nvPr>
        </p:nvSpPr>
        <p:spPr>
          <a:xfrm>
            <a:off x="685800" y="1143000"/>
            <a:ext cx="5486040" cy="3085920"/>
          </a:xfrm>
          <a:prstGeom prst="rect">
            <a:avLst/>
          </a:prstGeom>
        </p:spPr>
      </p:sp>
      <p:sp>
        <p:nvSpPr>
          <p:cNvPr id="610"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1" lang="en-CA" sz="2000" spc="-1" strike="noStrike">
                <a:latin typeface="Arial"/>
              </a:rPr>
              <a:t>Moderate and severe anxiety</a:t>
            </a:r>
            <a:endParaRPr b="0" lang="en-CA" sz="2000" spc="-1" strike="noStrike">
              <a:latin typeface="Arial"/>
            </a:endParaRPr>
          </a:p>
          <a:p>
            <a:pPr marL="216000" indent="-216000">
              <a:lnSpc>
                <a:spcPct val="100000"/>
              </a:lnSpc>
            </a:pPr>
            <a:r>
              <a:rPr b="0" lang="en-CA" sz="2000" spc="-1" strike="noStrike">
                <a:latin typeface="Arial"/>
              </a:rPr>
              <a:t>April = 21.5%</a:t>
            </a:r>
            <a:endParaRPr b="0" lang="en-CA" sz="2000" spc="-1" strike="noStrike">
              <a:latin typeface="Arial"/>
            </a:endParaRPr>
          </a:p>
          <a:p>
            <a:pPr marL="216000" indent="-216000">
              <a:lnSpc>
                <a:spcPct val="100000"/>
              </a:lnSpc>
            </a:pPr>
            <a:r>
              <a:rPr b="0" lang="en-CA" sz="2000" spc="-1" strike="noStrike">
                <a:latin typeface="Arial"/>
              </a:rPr>
              <a:t>August = 16.4%</a:t>
            </a:r>
            <a:endParaRPr b="0" lang="en-CA" sz="2000" spc="-1" strike="noStrike">
              <a:latin typeface="Arial"/>
            </a:endParaRPr>
          </a:p>
          <a:p>
            <a:pPr marL="216000" indent="-216000">
              <a:lnSpc>
                <a:spcPct val="100000"/>
              </a:lnSpc>
            </a:pPr>
            <a:r>
              <a:rPr b="0" lang="en-CA" sz="2000" spc="-1" strike="noStrike">
                <a:latin typeface="Arial"/>
              </a:rPr>
              <a:t>December = 17%</a:t>
            </a:r>
            <a:endParaRPr b="0" lang="en-CA" sz="2000" spc="-1" strike="noStrike">
              <a:latin typeface="Arial"/>
            </a:endParaRPr>
          </a:p>
          <a:p>
            <a:pPr marL="216000" indent="-216000">
              <a:lnSpc>
                <a:spcPct val="100000"/>
              </a:lnSpc>
            </a:pPr>
            <a:endParaRPr b="0" lang="en-CA" sz="2000" spc="-1" strike="noStrike">
              <a:latin typeface="Arial"/>
            </a:endParaRPr>
          </a:p>
          <a:p>
            <a:pPr marL="216000" indent="-216000">
              <a:lnSpc>
                <a:spcPct val="100000"/>
              </a:lnSpc>
            </a:pPr>
            <a:r>
              <a:rPr b="1" lang="en-CA" sz="2000" spc="-1" strike="noStrike">
                <a:latin typeface="Arial"/>
              </a:rPr>
              <a:t>Moderate, moderately severe and severe depression</a:t>
            </a:r>
            <a:endParaRPr b="0" lang="en-CA" sz="2000" spc="-1" strike="noStrike">
              <a:latin typeface="Arial"/>
            </a:endParaRPr>
          </a:p>
          <a:p>
            <a:pPr marL="216000" indent="-216000">
              <a:lnSpc>
                <a:spcPct val="100000"/>
              </a:lnSpc>
            </a:pPr>
            <a:r>
              <a:rPr b="0" lang="en-CA" sz="2000" spc="-1" strike="noStrike">
                <a:latin typeface="Arial"/>
              </a:rPr>
              <a:t>April = 21% (minus moderate, 9.2%)</a:t>
            </a:r>
            <a:endParaRPr b="0" lang="en-CA" sz="2000" spc="-1" strike="noStrike">
              <a:latin typeface="Arial"/>
            </a:endParaRPr>
          </a:p>
          <a:p>
            <a:pPr marL="216000" indent="-216000">
              <a:lnSpc>
                <a:spcPct val="100000"/>
              </a:lnSpc>
            </a:pPr>
            <a:r>
              <a:rPr b="0" lang="en-CA" sz="2000" spc="-1" strike="noStrike">
                <a:latin typeface="Arial"/>
              </a:rPr>
              <a:t>August = 18.4% (minus moderate, 7.3%)</a:t>
            </a:r>
            <a:endParaRPr b="0" lang="en-CA" sz="2000" spc="-1" strike="noStrike">
              <a:latin typeface="Arial"/>
            </a:endParaRPr>
          </a:p>
          <a:p>
            <a:pPr marL="216000" indent="-216000">
              <a:lnSpc>
                <a:spcPct val="100000"/>
              </a:lnSpc>
            </a:pPr>
            <a:r>
              <a:rPr b="0" lang="en-CA" sz="2000" spc="-1" strike="noStrike">
                <a:latin typeface="Arial"/>
              </a:rPr>
              <a:t>December = 21% (minus moderate, 8.3%)</a:t>
            </a:r>
            <a:endParaRPr b="0" lang="en-CA" sz="2000" spc="-1" strike="noStrike">
              <a:latin typeface="Arial"/>
            </a:endParaRPr>
          </a:p>
        </p:txBody>
      </p:sp>
      <p:sp>
        <p:nvSpPr>
          <p:cNvPr id="611"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9F7D91D1-7604-4C34-A2C6-21202EC272CA}"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PlaceHolder 1"/>
          <p:cNvSpPr>
            <a:spLocks noGrp="1"/>
          </p:cNvSpPr>
          <p:nvPr>
            <p:ph type="sldImg"/>
          </p:nvPr>
        </p:nvSpPr>
        <p:spPr>
          <a:xfrm>
            <a:off x="685800" y="1143000"/>
            <a:ext cx="5486040" cy="3085920"/>
          </a:xfrm>
          <a:prstGeom prst="rect">
            <a:avLst/>
          </a:prstGeom>
        </p:spPr>
      </p:sp>
      <p:sp>
        <p:nvSpPr>
          <p:cNvPr id="613"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CA" sz="2000" spc="-1" strike="noStrike">
                <a:latin typeface="Arial"/>
              </a:rPr>
              <a:t>Depression: moderate, moderately severe AND severe = 33.8% OR 14.2% for mod sev + sev (CAMH dashboard = 18.5%)</a:t>
            </a:r>
            <a:endParaRPr b="0" lang="en-CA" sz="2000" spc="-1" strike="noStrike">
              <a:latin typeface="Arial"/>
            </a:endParaRPr>
          </a:p>
          <a:p>
            <a:pPr marL="216000" indent="-216000">
              <a:lnSpc>
                <a:spcPct val="100000"/>
              </a:lnSpc>
            </a:pPr>
            <a:r>
              <a:rPr b="0" lang="en-CA" sz="2000" spc="-1" strike="noStrike">
                <a:latin typeface="Arial"/>
              </a:rPr>
              <a:t>Anxiety: moderate AND severe = 20% (CAMH dashboard = 18.5%)</a:t>
            </a:r>
            <a:endParaRPr b="0" lang="en-CA" sz="2000" spc="-1" strike="noStrike">
              <a:latin typeface="Arial"/>
            </a:endParaRPr>
          </a:p>
        </p:txBody>
      </p:sp>
      <p:sp>
        <p:nvSpPr>
          <p:cNvPr id="614"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990B88A0-E2A9-4BAC-99EC-2827B3A55DB1}"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5" name="PlaceHolder 1"/>
          <p:cNvSpPr>
            <a:spLocks noGrp="1"/>
          </p:cNvSpPr>
          <p:nvPr>
            <p:ph type="sldImg"/>
          </p:nvPr>
        </p:nvSpPr>
        <p:spPr>
          <a:xfrm>
            <a:off x="685800" y="1143000"/>
            <a:ext cx="5486040" cy="3085920"/>
          </a:xfrm>
          <a:prstGeom prst="rect">
            <a:avLst/>
          </a:prstGeom>
        </p:spPr>
      </p:sp>
      <p:sp>
        <p:nvSpPr>
          <p:cNvPr id="616"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617"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E23F5812-6B74-4CEB-A75D-1193DC82AFA6}"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PlaceHolder 1"/>
          <p:cNvSpPr>
            <a:spLocks noGrp="1"/>
          </p:cNvSpPr>
          <p:nvPr>
            <p:ph type="sldImg"/>
          </p:nvPr>
        </p:nvSpPr>
        <p:spPr>
          <a:xfrm>
            <a:off x="685800" y="1143000"/>
            <a:ext cx="5486040" cy="3085920"/>
          </a:xfrm>
          <a:prstGeom prst="rect">
            <a:avLst/>
          </a:prstGeom>
        </p:spPr>
      </p:sp>
      <p:sp>
        <p:nvSpPr>
          <p:cNvPr id="619"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620"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6D5B9190-07E2-4783-914B-6DBCEAD2AF98}"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PlaceHolder 1"/>
          <p:cNvSpPr>
            <a:spLocks noGrp="1"/>
          </p:cNvSpPr>
          <p:nvPr>
            <p:ph type="sldImg"/>
          </p:nvPr>
        </p:nvSpPr>
        <p:spPr>
          <a:xfrm>
            <a:off x="685800" y="1143000"/>
            <a:ext cx="5486040" cy="3085920"/>
          </a:xfrm>
          <a:prstGeom prst="rect">
            <a:avLst/>
          </a:prstGeom>
        </p:spPr>
      </p:sp>
      <p:sp>
        <p:nvSpPr>
          <p:cNvPr id="622"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623"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AEA7B840-1CD2-4FC0-A85B-8000C0ACAFB7}"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4" name="PlaceHolder 1"/>
          <p:cNvSpPr>
            <a:spLocks noGrp="1"/>
          </p:cNvSpPr>
          <p:nvPr>
            <p:ph type="sldImg"/>
          </p:nvPr>
        </p:nvSpPr>
        <p:spPr>
          <a:xfrm>
            <a:off x="685800" y="1143000"/>
            <a:ext cx="5486040" cy="3085920"/>
          </a:xfrm>
          <a:prstGeom prst="rect">
            <a:avLst/>
          </a:prstGeom>
        </p:spPr>
      </p:sp>
      <p:sp>
        <p:nvSpPr>
          <p:cNvPr id="625"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626"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2A28BB17-EA58-49C6-9983-1F2DB4A75A63}"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PlaceHolder 1"/>
          <p:cNvSpPr>
            <a:spLocks noGrp="1"/>
          </p:cNvSpPr>
          <p:nvPr>
            <p:ph type="sldImg"/>
          </p:nvPr>
        </p:nvSpPr>
        <p:spPr>
          <a:xfrm>
            <a:off x="685800" y="1143000"/>
            <a:ext cx="5486040" cy="3085920"/>
          </a:xfrm>
          <a:prstGeom prst="rect">
            <a:avLst/>
          </a:prstGeom>
        </p:spPr>
      </p:sp>
      <p:sp>
        <p:nvSpPr>
          <p:cNvPr id="574"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575"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E0BC938A-D5F8-4705-A818-EF5E9C1CD3A3}"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7" name="PlaceHolder 1"/>
          <p:cNvSpPr>
            <a:spLocks noGrp="1"/>
          </p:cNvSpPr>
          <p:nvPr>
            <p:ph type="sldImg"/>
          </p:nvPr>
        </p:nvSpPr>
        <p:spPr>
          <a:xfrm>
            <a:off x="685800" y="1143000"/>
            <a:ext cx="5486040" cy="3085920"/>
          </a:xfrm>
          <a:prstGeom prst="rect">
            <a:avLst/>
          </a:prstGeom>
        </p:spPr>
      </p:sp>
      <p:sp>
        <p:nvSpPr>
          <p:cNvPr id="628"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629"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054E5B75-6B47-4F27-8ED1-2F183B93E95E}"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0" name="PlaceHolder 1"/>
          <p:cNvSpPr>
            <a:spLocks noGrp="1"/>
          </p:cNvSpPr>
          <p:nvPr>
            <p:ph type="sldImg"/>
          </p:nvPr>
        </p:nvSpPr>
        <p:spPr>
          <a:xfrm>
            <a:off x="685800" y="1143000"/>
            <a:ext cx="5486040" cy="3085920"/>
          </a:xfrm>
          <a:prstGeom prst="rect">
            <a:avLst/>
          </a:prstGeom>
        </p:spPr>
      </p:sp>
      <p:sp>
        <p:nvSpPr>
          <p:cNvPr id="631"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632"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8FA797E3-F8A0-4339-A575-582A1E56ABAA}"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3" name="PlaceHolder 1"/>
          <p:cNvSpPr>
            <a:spLocks noGrp="1"/>
          </p:cNvSpPr>
          <p:nvPr>
            <p:ph type="sldImg"/>
          </p:nvPr>
        </p:nvSpPr>
        <p:spPr>
          <a:xfrm>
            <a:off x="685800" y="1143000"/>
            <a:ext cx="5486040" cy="3085920"/>
          </a:xfrm>
          <a:prstGeom prst="rect">
            <a:avLst/>
          </a:prstGeom>
        </p:spPr>
      </p:sp>
      <p:sp>
        <p:nvSpPr>
          <p:cNvPr id="634"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635"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8DA0BF4E-FA09-40F7-BA2A-B9E615F664BC}"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6" name="PlaceHolder 1"/>
          <p:cNvSpPr>
            <a:spLocks noGrp="1"/>
          </p:cNvSpPr>
          <p:nvPr>
            <p:ph type="sldImg"/>
          </p:nvPr>
        </p:nvSpPr>
        <p:spPr>
          <a:xfrm>
            <a:off x="685800" y="1143000"/>
            <a:ext cx="5486040" cy="3085920"/>
          </a:xfrm>
          <a:prstGeom prst="rect">
            <a:avLst/>
          </a:prstGeom>
        </p:spPr>
      </p:sp>
      <p:sp>
        <p:nvSpPr>
          <p:cNvPr id="637"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638"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16F24BB5-8B47-4D6C-8D4E-2ADA78851D2A}"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9" name="PlaceHolder 1"/>
          <p:cNvSpPr>
            <a:spLocks noGrp="1"/>
          </p:cNvSpPr>
          <p:nvPr>
            <p:ph type="sldImg"/>
          </p:nvPr>
        </p:nvSpPr>
        <p:spPr>
          <a:xfrm>
            <a:off x="685800" y="1143000"/>
            <a:ext cx="5486040" cy="3085920"/>
          </a:xfrm>
          <a:prstGeom prst="rect">
            <a:avLst/>
          </a:prstGeom>
        </p:spPr>
      </p:sp>
      <p:sp>
        <p:nvSpPr>
          <p:cNvPr id="640"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641"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961260FB-99FC-41FF-B116-1F96BC92122F}"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2" name="PlaceHolder 1"/>
          <p:cNvSpPr>
            <a:spLocks noGrp="1"/>
          </p:cNvSpPr>
          <p:nvPr>
            <p:ph type="sldImg"/>
          </p:nvPr>
        </p:nvSpPr>
        <p:spPr>
          <a:xfrm>
            <a:off x="685800" y="1143000"/>
            <a:ext cx="5486040" cy="3085920"/>
          </a:xfrm>
          <a:prstGeom prst="rect">
            <a:avLst/>
          </a:prstGeom>
        </p:spPr>
      </p:sp>
      <p:sp>
        <p:nvSpPr>
          <p:cNvPr id="643"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644"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7C079578-D409-40D7-8C6B-B95CB6CA287B}"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5" name="PlaceHolder 1"/>
          <p:cNvSpPr>
            <a:spLocks noGrp="1"/>
          </p:cNvSpPr>
          <p:nvPr>
            <p:ph type="sldImg"/>
          </p:nvPr>
        </p:nvSpPr>
        <p:spPr>
          <a:xfrm>
            <a:off x="685800" y="1143000"/>
            <a:ext cx="5486040" cy="3085920"/>
          </a:xfrm>
          <a:prstGeom prst="rect">
            <a:avLst/>
          </a:prstGeom>
        </p:spPr>
      </p:sp>
      <p:sp>
        <p:nvSpPr>
          <p:cNvPr id="646"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647"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712CDC31-A5FC-41AA-AF0E-0D5BDDDF2E92}"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PlaceHolder 1"/>
          <p:cNvSpPr>
            <a:spLocks noGrp="1"/>
          </p:cNvSpPr>
          <p:nvPr>
            <p:ph type="sldImg"/>
          </p:nvPr>
        </p:nvSpPr>
        <p:spPr>
          <a:xfrm>
            <a:off x="685800" y="1143000"/>
            <a:ext cx="5486040" cy="3085920"/>
          </a:xfrm>
          <a:prstGeom prst="rect">
            <a:avLst/>
          </a:prstGeom>
        </p:spPr>
      </p:sp>
      <p:sp>
        <p:nvSpPr>
          <p:cNvPr id="649"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endParaRPr b="0" lang="en-CA" sz="2000" spc="-1" strike="noStrike">
              <a:latin typeface="Arial"/>
            </a:endParaRPr>
          </a:p>
          <a:p>
            <a:pPr marL="216000" indent="-216000">
              <a:lnSpc>
                <a:spcPct val="100000"/>
              </a:lnSpc>
            </a:pPr>
            <a:endParaRPr b="0" lang="en-CA" sz="2000" spc="-1" strike="noStrike">
              <a:latin typeface="Arial"/>
            </a:endParaRPr>
          </a:p>
        </p:txBody>
      </p:sp>
      <p:sp>
        <p:nvSpPr>
          <p:cNvPr id="650"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EA36BE2E-5CAB-49AD-865A-872B06E690A8}"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 name="PlaceHolder 1"/>
          <p:cNvSpPr>
            <a:spLocks noGrp="1"/>
          </p:cNvSpPr>
          <p:nvPr>
            <p:ph type="sldImg"/>
          </p:nvPr>
        </p:nvSpPr>
        <p:spPr>
          <a:xfrm>
            <a:off x="685800" y="1143000"/>
            <a:ext cx="5486040" cy="3085920"/>
          </a:xfrm>
          <a:prstGeom prst="rect">
            <a:avLst/>
          </a:prstGeom>
        </p:spPr>
      </p:sp>
      <p:sp>
        <p:nvSpPr>
          <p:cNvPr id="577"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578"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5C9AC694-7440-4B04-AF70-69844BB4D5AB}"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PlaceHolder 1"/>
          <p:cNvSpPr>
            <a:spLocks noGrp="1"/>
          </p:cNvSpPr>
          <p:nvPr>
            <p:ph type="sldImg"/>
          </p:nvPr>
        </p:nvSpPr>
        <p:spPr>
          <a:xfrm>
            <a:off x="685800" y="1143000"/>
            <a:ext cx="5486040" cy="3085920"/>
          </a:xfrm>
          <a:prstGeom prst="rect">
            <a:avLst/>
          </a:prstGeom>
        </p:spPr>
      </p:sp>
      <p:sp>
        <p:nvSpPr>
          <p:cNvPr id="580" name="PlaceHolder 2"/>
          <p:cNvSpPr>
            <a:spLocks noGrp="1"/>
          </p:cNvSpPr>
          <p:nvPr>
            <p:ph type="body"/>
          </p:nvPr>
        </p:nvSpPr>
        <p:spPr>
          <a:xfrm>
            <a:off x="685800" y="4400640"/>
            <a:ext cx="5486040" cy="3600000"/>
          </a:xfrm>
          <a:prstGeom prst="rect">
            <a:avLst/>
          </a:prstGeom>
        </p:spPr>
        <p:txBody>
          <a:bodyPr>
            <a:noAutofit/>
          </a:bodyPr>
          <a:p>
            <a:endParaRPr b="0" lang="en-CA" sz="2000" spc="-1" strike="noStrike">
              <a:latin typeface="Arial"/>
            </a:endParaRPr>
          </a:p>
        </p:txBody>
      </p:sp>
      <p:sp>
        <p:nvSpPr>
          <p:cNvPr id="581"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9AED6A86-7E07-4607-A3F3-D3856260FD8C}"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PlaceHolder 1"/>
          <p:cNvSpPr>
            <a:spLocks noGrp="1"/>
          </p:cNvSpPr>
          <p:nvPr>
            <p:ph type="sldImg"/>
          </p:nvPr>
        </p:nvSpPr>
        <p:spPr>
          <a:xfrm>
            <a:off x="685800" y="1143000"/>
            <a:ext cx="5486040" cy="3085920"/>
          </a:xfrm>
          <a:prstGeom prst="rect">
            <a:avLst/>
          </a:prstGeom>
        </p:spPr>
      </p:sp>
      <p:sp>
        <p:nvSpPr>
          <p:cNvPr id="583"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CA" sz="2000" spc="-1" strike="noStrike">
                <a:latin typeface="Arial"/>
              </a:rPr>
              <a:t>Wave 1:</a:t>
            </a:r>
            <a:endParaRPr b="0" lang="en-CA" sz="2000" spc="-1" strike="noStrike">
              <a:latin typeface="Arial"/>
            </a:endParaRPr>
          </a:p>
          <a:p>
            <a:pPr marL="216000" indent="-216000">
              <a:lnSpc>
                <a:spcPct val="100000"/>
              </a:lnSpc>
            </a:pPr>
            <a:r>
              <a:rPr b="0" lang="en-CA" sz="2000" spc="-1" strike="noStrike">
                <a:latin typeface="Arial"/>
              </a:rPr>
              <a:t>HR PG (overall) = 7.6%</a:t>
            </a:r>
            <a:endParaRPr b="0" lang="en-CA" sz="2000" spc="-1" strike="noStrike">
              <a:latin typeface="Arial"/>
            </a:endParaRPr>
          </a:p>
          <a:p>
            <a:pPr marL="216000" indent="-216000">
              <a:lnSpc>
                <a:spcPct val="100000"/>
              </a:lnSpc>
            </a:pPr>
            <a:r>
              <a:rPr b="0" lang="en-CA" sz="2000" spc="-1" strike="noStrike">
                <a:latin typeface="Arial"/>
              </a:rPr>
              <a:t>HR PG (online) = 12.8 (RR=8x)</a:t>
            </a:r>
            <a:endParaRPr b="0" lang="en-CA" sz="2000" spc="-1" strike="noStrike">
              <a:latin typeface="Arial"/>
            </a:endParaRPr>
          </a:p>
        </p:txBody>
      </p:sp>
      <p:sp>
        <p:nvSpPr>
          <p:cNvPr id="584"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A64429C1-FF02-4FB3-8A84-3B4FCD04FACA}" type="slidenum">
              <a:rPr b="0" lang="en-US" sz="1200" spc="-1" strike="noStrike">
                <a:solidFill>
                  <a:srgbClr val="000000"/>
                </a:solidFill>
                <a:latin typeface="+mn-lt"/>
                <a:ea typeface="+mn-ea"/>
              </a:rPr>
              <a:t>&lt;number&gt;</a:t>
            </a:fld>
            <a:endParaRPr b="0" lang="en-CA"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34"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5"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3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40"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42"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43"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44"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45"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46"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47"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6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63"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6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6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7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7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7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74"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7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76"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7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7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80"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82"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83"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8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8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8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88"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90"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91"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92"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93"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94"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95"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0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11"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13"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14"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5"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1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19"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20"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22"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2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24"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2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28"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30"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31"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3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3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35"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36"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38"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39"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40"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41"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42"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43"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5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59"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6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6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6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6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6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7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7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72"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7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7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76"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78"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79"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8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8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8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84"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186"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87"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88"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89"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90"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191"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04"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06"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08"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09"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1"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1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14"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15"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1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1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19"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2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2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23"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25"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26"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2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2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30"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31"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33"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34"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35"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36"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37"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38"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5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53"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5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5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6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6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6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64"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6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66"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6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6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70"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72"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73"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7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7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7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78"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80"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81"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82"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83"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84"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85"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9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99"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30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0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30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0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0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2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28"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31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1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12"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31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1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16"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318"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19"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32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2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2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24"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326"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27"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28"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29"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30"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31"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1e1e1e"/>
              </a:solidFill>
              <a:latin typeface="Arial"/>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700" spc="-1" strike="noStrike">
              <a:solidFill>
                <a:srgbClr val="1e1e1e"/>
              </a:solidFill>
              <a:latin typeface="Open Sans"/>
            </a:endParaRPr>
          </a:p>
        </p:txBody>
      </p:sp>
      <p:sp>
        <p:nvSpPr>
          <p:cNvPr id="32"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1700" spc="-1" strike="noStrike">
              <a:solidFill>
                <a:srgbClr val="1e1e1e"/>
              </a:solidFill>
              <a:latin typeface="Open San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3.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4.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5.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6.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e288d"/>
        </a:solidFill>
      </p:bgPr>
    </p:bg>
    <p:spTree>
      <p:nvGrpSpPr>
        <p:cNvPr id="1" name=""/>
        <p:cNvGrpSpPr/>
        <p:nvPr/>
      </p:nvGrpSpPr>
      <p:grpSpPr>
        <a:xfrm>
          <a:off x="0" y="0"/>
          <a:ext cx="0" cy="0"/>
          <a:chOff x="0" y="0"/>
          <a:chExt cx="0" cy="0"/>
        </a:xfrm>
      </p:grpSpPr>
      <p:grpSp>
        <p:nvGrpSpPr>
          <p:cNvPr id="0" name="Group 1"/>
          <p:cNvGrpSpPr/>
          <p:nvPr/>
        </p:nvGrpSpPr>
        <p:grpSpPr>
          <a:xfrm>
            <a:off x="0" y="0"/>
            <a:ext cx="12200040" cy="6857640"/>
            <a:chOff x="0" y="0"/>
            <a:chExt cx="12200040" cy="6857640"/>
          </a:xfrm>
        </p:grpSpPr>
        <p:sp>
          <p:nvSpPr>
            <p:cNvPr id="1" name="CustomShape 2"/>
            <p:cNvSpPr/>
            <p:nvPr/>
          </p:nvSpPr>
          <p:spPr>
            <a:xfrm>
              <a:off x="0" y="0"/>
              <a:ext cx="39564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11804400" y="0"/>
              <a:ext cx="39564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rot="5400000">
              <a:off x="5898240" y="560160"/>
              <a:ext cx="395640" cy="12191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4" name="CustomShape 5"/>
            <p:cNvSpPr/>
            <p:nvPr/>
          </p:nvSpPr>
          <p:spPr>
            <a:xfrm rot="5400000">
              <a:off x="5898240" y="-5897880"/>
              <a:ext cx="395640" cy="12191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grpSp>
      <p:sp>
        <p:nvSpPr>
          <p:cNvPr id="5" name="CustomShape 6"/>
          <p:cNvSpPr/>
          <p:nvPr/>
        </p:nvSpPr>
        <p:spPr>
          <a:xfrm>
            <a:off x="1513440" y="0"/>
            <a:ext cx="2067480" cy="9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pic>
        <p:nvPicPr>
          <p:cNvPr id="6" name="Picture 5" descr=""/>
          <p:cNvPicPr/>
          <p:nvPr/>
        </p:nvPicPr>
        <p:blipFill>
          <a:blip r:embed="rId2"/>
          <a:srcRect l="15013" t="145" r="13554" b="0"/>
          <a:stretch/>
        </p:blipFill>
        <p:spPr>
          <a:xfrm>
            <a:off x="5398560" y="395640"/>
            <a:ext cx="6409080" cy="6066360"/>
          </a:xfrm>
          <a:prstGeom prst="rect">
            <a:avLst/>
          </a:prstGeom>
          <a:ln w="0">
            <a:noFill/>
          </a:ln>
        </p:spPr>
      </p:pic>
      <p:sp>
        <p:nvSpPr>
          <p:cNvPr id="7" name="PlaceHolder 7"/>
          <p:cNvSpPr>
            <a:spLocks noGrp="1"/>
          </p:cNvSpPr>
          <p:nvPr>
            <p:ph type="title"/>
          </p:nvPr>
        </p:nvSpPr>
        <p:spPr>
          <a:xfrm>
            <a:off x="1383480" y="475920"/>
            <a:ext cx="9143640" cy="2215440"/>
          </a:xfrm>
          <a:prstGeom prst="rect">
            <a:avLst/>
          </a:prstGeom>
        </p:spPr>
        <p:txBody>
          <a:bodyPr anchor="b">
            <a:noAutofit/>
          </a:bodyPr>
          <a:p>
            <a:pPr>
              <a:lnSpc>
                <a:spcPct val="90000"/>
              </a:lnSpc>
            </a:pPr>
            <a:r>
              <a:rPr b="0" lang="en-US" sz="4000" spc="-1" strike="noStrike">
                <a:solidFill>
                  <a:srgbClr val="ffffff"/>
                </a:solidFill>
                <a:latin typeface="Open Sans Light"/>
                <a:ea typeface="Open Sans Light"/>
              </a:rPr>
              <a:t>Click to </a:t>
            </a:r>
            <a:br/>
            <a:r>
              <a:rPr b="0" lang="en-US" sz="4000" spc="-1" strike="noStrike">
                <a:solidFill>
                  <a:srgbClr val="ffffff"/>
                </a:solidFill>
                <a:latin typeface="Open Sans Light"/>
                <a:ea typeface="Open Sans Light"/>
              </a:rPr>
              <a:t>edit Master </a:t>
            </a:r>
            <a:br/>
            <a:r>
              <a:rPr b="0" lang="en-US" sz="4000" spc="-1" strike="noStrike">
                <a:solidFill>
                  <a:srgbClr val="ffffff"/>
                </a:solidFill>
                <a:latin typeface="Open Sans Light"/>
                <a:ea typeface="Open Sans Light"/>
              </a:rPr>
              <a:t>title style</a:t>
            </a:r>
            <a:endParaRPr b="0" lang="en-US" sz="4000" spc="-1" strike="noStrike">
              <a:solidFill>
                <a:srgbClr val="1e1e1e"/>
              </a:solidFill>
              <a:latin typeface="Arial"/>
            </a:endParaRPr>
          </a:p>
        </p:txBody>
      </p:sp>
      <p:pic>
        <p:nvPicPr>
          <p:cNvPr id="8" name="Picture 7" descr=""/>
          <p:cNvPicPr/>
          <p:nvPr/>
        </p:nvPicPr>
        <p:blipFill>
          <a:blip r:embed="rId3"/>
          <a:srcRect l="0" t="0" r="0" b="27047"/>
          <a:stretch/>
        </p:blipFill>
        <p:spPr>
          <a:xfrm>
            <a:off x="1488960" y="5335920"/>
            <a:ext cx="1931040" cy="639000"/>
          </a:xfrm>
          <a:prstGeom prst="rect">
            <a:avLst/>
          </a:prstGeom>
          <a:ln w="0">
            <a:noFill/>
          </a:ln>
        </p:spPr>
      </p:pic>
      <p:sp>
        <p:nvSpPr>
          <p:cNvPr id="9" name="PlaceHolder 8"/>
          <p:cNvSpPr>
            <a:spLocks noGrp="1"/>
          </p:cNvSpPr>
          <p:nvPr>
            <p:ph type="body"/>
          </p:nvPr>
        </p:nvSpPr>
        <p:spPr>
          <a:xfrm>
            <a:off x="1348200" y="2775600"/>
            <a:ext cx="4665240" cy="632880"/>
          </a:xfrm>
          <a:prstGeom prst="rect">
            <a:avLst/>
          </a:prstGeom>
        </p:spPr>
        <p:txBody>
          <a:bodyPr>
            <a:normAutofit/>
          </a:bodyPr>
          <a:p>
            <a:pPr marL="9360" indent="-9000">
              <a:lnSpc>
                <a:spcPct val="90000"/>
              </a:lnSpc>
              <a:spcBef>
                <a:spcPts val="1001"/>
              </a:spcBef>
              <a:buClr>
                <a:srgbClr val="ffffff"/>
              </a:buClr>
              <a:buFont typeface=".AppleSystemUIFont"/>
              <a:buChar char=" "/>
            </a:pPr>
            <a:r>
              <a:rPr b="1" lang="en-CA" sz="2000" spc="-1" strike="noStrike">
                <a:solidFill>
                  <a:srgbClr val="ffffff"/>
                </a:solidFill>
                <a:latin typeface="Open Sans"/>
                <a:ea typeface="Open Sans"/>
              </a:rPr>
              <a:t>20-Apr-25</a:t>
            </a:r>
            <a:endParaRPr b="0" lang="en-US" sz="2000" spc="-1" strike="noStrike">
              <a:solidFill>
                <a:srgbClr val="1e1e1e"/>
              </a:solidFill>
              <a:latin typeface="Open Sans"/>
            </a:endParaRPr>
          </a:p>
        </p:txBody>
      </p:sp>
      <p:sp>
        <p:nvSpPr>
          <p:cNvPr id="10" name="Line 9"/>
          <p:cNvSpPr/>
          <p:nvPr/>
        </p:nvSpPr>
        <p:spPr>
          <a:xfrm>
            <a:off x="5398200" y="334080"/>
            <a:ext cx="360" cy="6189480"/>
          </a:xfrm>
          <a:prstGeom prst="line">
            <a:avLst/>
          </a:prstGeom>
          <a:ln w="76200">
            <a:solidFill>
              <a:schemeClr val="bg2"/>
            </a:solidFill>
          </a:ln>
        </p:spPr>
        <p:style>
          <a:lnRef idx="1">
            <a:schemeClr val="accent1"/>
          </a:lnRef>
          <a:fillRef idx="0">
            <a:schemeClr val="accent1"/>
          </a:fillRef>
          <a:effectRef idx="0">
            <a:schemeClr val="accent1"/>
          </a:effectRef>
          <a:fontRef idx="minor"/>
        </p:style>
      </p:sp>
      <p:sp>
        <p:nvSpPr>
          <p:cNvPr id="11" name="PlaceHolder 10"/>
          <p:cNvSpPr>
            <a:spLocks noGrp="1"/>
          </p:cNvSpPr>
          <p:nvPr>
            <p:ph type="body"/>
          </p:nvPr>
        </p:nvSpPr>
        <p:spPr>
          <a:xfrm>
            <a:off x="1733400" y="2943360"/>
            <a:ext cx="914040" cy="914040"/>
          </a:xfrm>
          <a:prstGeom prst="rect">
            <a:avLst/>
          </a:prstGeom>
        </p:spPr>
        <p:txBody>
          <a:bodyPr>
            <a:noAutofit/>
          </a:bodyPr>
          <a:p>
            <a:pPr marL="9360" indent="-9000">
              <a:lnSpc>
                <a:spcPct val="90000"/>
              </a:lnSpc>
              <a:spcBef>
                <a:spcPts val="1001"/>
              </a:spcBef>
              <a:buClr>
                <a:srgbClr val="1e1e1e"/>
              </a:buClr>
              <a:buFont typeface=".AppleSystemUIFont"/>
              <a:buChar char=" "/>
            </a:pPr>
            <a:r>
              <a:rPr b="0" lang="en-US" sz="1700" spc="-1" strike="noStrike">
                <a:solidFill>
                  <a:srgbClr val="1e1e1e"/>
                </a:solidFill>
                <a:latin typeface="Open Sans"/>
                <a:ea typeface="Open Sans"/>
              </a:rPr>
              <a:t>Edit Master text styles</a:t>
            </a:r>
            <a:endParaRPr b="0" lang="en-US" sz="1700" spc="-1" strike="noStrike">
              <a:solidFill>
                <a:srgbClr val="1e1e1e"/>
              </a:solidFill>
              <a:latin typeface="Open Sans"/>
            </a:endParaRPr>
          </a:p>
          <a:p>
            <a:pPr lvl="1" marL="409680" indent="-149040">
              <a:lnSpc>
                <a:spcPct val="90000"/>
              </a:lnSpc>
              <a:spcBef>
                <a:spcPts val="499"/>
              </a:spcBef>
              <a:buClr>
                <a:srgbClr val="1e1e1e"/>
              </a:buClr>
              <a:buFont typeface=".AppleSystemUIFont"/>
              <a:buChar char="-"/>
            </a:pPr>
            <a:r>
              <a:rPr b="0" lang="en-US" sz="1500" spc="-1" strike="noStrike">
                <a:solidFill>
                  <a:srgbClr val="1e1e1e"/>
                </a:solidFill>
                <a:latin typeface="Open Sans"/>
                <a:ea typeface="Open Sans"/>
              </a:rPr>
              <a:t>Second level</a:t>
            </a:r>
            <a:endParaRPr b="0" lang="en-US" sz="1500" spc="-1" strike="noStrike">
              <a:solidFill>
                <a:srgbClr val="1e1e1e"/>
              </a:solidFill>
              <a:latin typeface="Open Sans"/>
            </a:endParaRPr>
          </a:p>
          <a:p>
            <a:pPr lvl="2" marL="584280" indent="-174240">
              <a:lnSpc>
                <a:spcPct val="90000"/>
              </a:lnSpc>
              <a:spcBef>
                <a:spcPts val="499"/>
              </a:spcBef>
              <a:buClr>
                <a:srgbClr val="1e1e1e"/>
              </a:buClr>
              <a:buFont typeface=".AppleSystemUIFont"/>
              <a:buChar char="&gt;"/>
            </a:pPr>
            <a:r>
              <a:rPr b="0" lang="en-US" sz="1300" spc="-1" strike="noStrike">
                <a:solidFill>
                  <a:srgbClr val="1e1e1e"/>
                </a:solidFill>
                <a:latin typeface="Open Sans"/>
                <a:ea typeface="Open Sans"/>
              </a:rPr>
              <a:t>Third level</a:t>
            </a:r>
            <a:endParaRPr b="0" lang="en-US" sz="1300" spc="-1" strike="noStrike">
              <a:solidFill>
                <a:srgbClr val="1e1e1e"/>
              </a:solidFill>
              <a:latin typeface="Open Sans"/>
            </a:endParaRPr>
          </a:p>
          <a:p>
            <a:pPr lvl="3" marL="311040" indent="-217080">
              <a:lnSpc>
                <a:spcPct val="90000"/>
              </a:lnSpc>
              <a:spcBef>
                <a:spcPts val="499"/>
              </a:spcBef>
              <a:buClr>
                <a:srgbClr val="1e1e1e"/>
              </a:buClr>
              <a:buFont typeface="Arial"/>
              <a:buChar char="•"/>
            </a:pPr>
            <a:r>
              <a:rPr b="0" lang="en-US" sz="1700" spc="-1" strike="noStrike">
                <a:solidFill>
                  <a:srgbClr val="1e1e1e"/>
                </a:solidFill>
                <a:latin typeface="Open Sans"/>
                <a:ea typeface="Open Sans"/>
              </a:rPr>
              <a:t>Fourth level</a:t>
            </a:r>
            <a:endParaRPr b="1" lang="en-US" sz="1700" spc="-1" strike="noStrike">
              <a:solidFill>
                <a:srgbClr val="1e1e1e"/>
              </a:solidFill>
              <a:latin typeface="Open Sans"/>
            </a:endParaRPr>
          </a:p>
          <a:p>
            <a:pPr lvl="4" marL="9360">
              <a:lnSpc>
                <a:spcPct val="90000"/>
              </a:lnSpc>
              <a:spcBef>
                <a:spcPts val="499"/>
              </a:spcBef>
              <a:buClr>
                <a:srgbClr val="1e1e1e"/>
              </a:buClr>
              <a:buFont typeface=".AppleSystemUIFont"/>
              <a:buChar char=" "/>
            </a:pPr>
            <a:r>
              <a:rPr b="1" lang="en-US" sz="1500" spc="-1" strike="noStrike">
                <a:solidFill>
                  <a:srgbClr val="1e1e1e"/>
                </a:solidFill>
                <a:latin typeface="Open Sans"/>
                <a:ea typeface="Open Sans"/>
              </a:rPr>
              <a:t>Fifth level</a:t>
            </a:r>
            <a:endParaRPr b="1" lang="en-US" sz="1500" spc="-1" strike="noStrike">
              <a:solidFill>
                <a:srgbClr val="1e1e1e"/>
              </a:solidFill>
              <a:latin typeface="Open Sans"/>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48" name="Group 1"/>
          <p:cNvGrpSpPr/>
          <p:nvPr/>
        </p:nvGrpSpPr>
        <p:grpSpPr>
          <a:xfrm>
            <a:off x="0" y="0"/>
            <a:ext cx="12200040" cy="6857640"/>
            <a:chOff x="0" y="0"/>
            <a:chExt cx="12200040" cy="6857640"/>
          </a:xfrm>
        </p:grpSpPr>
        <p:sp>
          <p:nvSpPr>
            <p:cNvPr id="49" name="CustomShape 2"/>
            <p:cNvSpPr/>
            <p:nvPr/>
          </p:nvSpPr>
          <p:spPr>
            <a:xfrm>
              <a:off x="0" y="0"/>
              <a:ext cx="39564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50" name="CustomShape 3"/>
            <p:cNvSpPr/>
            <p:nvPr/>
          </p:nvSpPr>
          <p:spPr>
            <a:xfrm>
              <a:off x="11804400" y="0"/>
              <a:ext cx="39564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51" name="CustomShape 4"/>
            <p:cNvSpPr/>
            <p:nvPr/>
          </p:nvSpPr>
          <p:spPr>
            <a:xfrm rot="5400000">
              <a:off x="5898240" y="560160"/>
              <a:ext cx="395640" cy="12191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52" name="CustomShape 5"/>
            <p:cNvSpPr/>
            <p:nvPr/>
          </p:nvSpPr>
          <p:spPr>
            <a:xfrm rot="5400000">
              <a:off x="5898240" y="-5897880"/>
              <a:ext cx="395640" cy="12191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grpSp>
      <p:sp>
        <p:nvSpPr>
          <p:cNvPr id="53" name="CustomShape 6"/>
          <p:cNvSpPr/>
          <p:nvPr/>
        </p:nvSpPr>
        <p:spPr>
          <a:xfrm>
            <a:off x="1513440" y="0"/>
            <a:ext cx="2067480" cy="9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4" name="CustomShape 7"/>
          <p:cNvSpPr/>
          <p:nvPr/>
        </p:nvSpPr>
        <p:spPr>
          <a:xfrm>
            <a:off x="1420560" y="6550200"/>
            <a:ext cx="5454360" cy="181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600" spc="-1" strike="noStrike">
                <a:solidFill>
                  <a:srgbClr val="8e8e8e"/>
                </a:solidFill>
                <a:latin typeface="Open Sans"/>
                <a:ea typeface="Open Sans"/>
              </a:rPr>
              <a:t>Copyright © 2020, CAMH</a:t>
            </a:r>
            <a:endParaRPr b="0" lang="en-CA" sz="600" spc="-1" strike="noStrike">
              <a:latin typeface="Arial"/>
            </a:endParaRPr>
          </a:p>
        </p:txBody>
      </p:sp>
      <p:sp>
        <p:nvSpPr>
          <p:cNvPr id="55" name="PlaceHolder 8"/>
          <p:cNvSpPr>
            <a:spLocks noGrp="1"/>
          </p:cNvSpPr>
          <p:nvPr>
            <p:ph type="body"/>
          </p:nvPr>
        </p:nvSpPr>
        <p:spPr>
          <a:xfrm>
            <a:off x="1355040" y="1682640"/>
            <a:ext cx="10422000" cy="4350960"/>
          </a:xfrm>
          <a:prstGeom prst="rect">
            <a:avLst/>
          </a:prstGeom>
        </p:spPr>
        <p:txBody>
          <a:bodyPr>
            <a:noAutofit/>
          </a:bodyPr>
          <a:p>
            <a:pPr marL="52560" indent="-52200">
              <a:lnSpc>
                <a:spcPct val="90000"/>
              </a:lnSpc>
              <a:spcBef>
                <a:spcPts val="1001"/>
              </a:spcBef>
              <a:buClr>
                <a:srgbClr val="1e1e1e"/>
              </a:buClr>
              <a:buFont typeface=".AppleSystemUIFont"/>
              <a:buChar char=" "/>
            </a:pPr>
            <a:r>
              <a:rPr b="0" lang="en-US" sz="1700" spc="-1" strike="noStrike">
                <a:solidFill>
                  <a:srgbClr val="1e1e1e"/>
                </a:solidFill>
                <a:latin typeface="Open Sans"/>
                <a:ea typeface="Open Sans"/>
              </a:rPr>
              <a:t>Click to edit Master text styles</a:t>
            </a:r>
            <a:endParaRPr b="0" lang="en-US" sz="1700" spc="-1" strike="noStrike">
              <a:solidFill>
                <a:srgbClr val="1e1e1e"/>
              </a:solidFill>
              <a:latin typeface="Open Sans"/>
            </a:endParaRPr>
          </a:p>
          <a:p>
            <a:pPr lvl="1" marL="409680" indent="-149040">
              <a:lnSpc>
                <a:spcPct val="90000"/>
              </a:lnSpc>
              <a:spcBef>
                <a:spcPts val="499"/>
              </a:spcBef>
              <a:buClr>
                <a:srgbClr val="1e1e1e"/>
              </a:buClr>
              <a:buFont typeface=".AppleSystemUIFont"/>
              <a:buChar char="-"/>
            </a:pPr>
            <a:r>
              <a:rPr b="0" lang="en-US" sz="1500" spc="-1" strike="noStrike">
                <a:solidFill>
                  <a:srgbClr val="1e1e1e"/>
                </a:solidFill>
                <a:latin typeface="Open Sans"/>
                <a:ea typeface="Open Sans"/>
              </a:rPr>
              <a:t>Second level</a:t>
            </a:r>
            <a:endParaRPr b="0" lang="en-US" sz="1500" spc="-1" strike="noStrike">
              <a:solidFill>
                <a:srgbClr val="1e1e1e"/>
              </a:solidFill>
              <a:latin typeface="Open Sans"/>
            </a:endParaRPr>
          </a:p>
          <a:p>
            <a:pPr lvl="2" marL="584280" indent="-174240">
              <a:lnSpc>
                <a:spcPct val="90000"/>
              </a:lnSpc>
              <a:spcBef>
                <a:spcPts val="499"/>
              </a:spcBef>
              <a:buClr>
                <a:srgbClr val="1e1e1e"/>
              </a:buClr>
              <a:buFont typeface=".AppleSystemUIFont"/>
              <a:buChar char="&gt;"/>
            </a:pPr>
            <a:r>
              <a:rPr b="0" lang="en-US" sz="1300" spc="-1" strike="noStrike">
                <a:solidFill>
                  <a:srgbClr val="1e1e1e"/>
                </a:solidFill>
                <a:latin typeface="Open Sans"/>
                <a:ea typeface="Open Sans"/>
              </a:rPr>
              <a:t>Third level</a:t>
            </a:r>
            <a:endParaRPr b="0" lang="en-US" sz="1300" spc="-1" strike="noStrike">
              <a:solidFill>
                <a:srgbClr val="1e1e1e"/>
              </a:solidFill>
              <a:latin typeface="Open Sans"/>
            </a:endParaRPr>
          </a:p>
          <a:p>
            <a:pPr lvl="3" marL="311040" indent="-217080">
              <a:lnSpc>
                <a:spcPct val="90000"/>
              </a:lnSpc>
              <a:spcBef>
                <a:spcPts val="499"/>
              </a:spcBef>
              <a:buClr>
                <a:srgbClr val="1e1e1e"/>
              </a:buClr>
              <a:buFont typeface="Arial"/>
              <a:buChar char="•"/>
            </a:pPr>
            <a:r>
              <a:rPr b="0" lang="en-US" sz="1700" spc="-1" strike="noStrike">
                <a:solidFill>
                  <a:srgbClr val="1e1e1e"/>
                </a:solidFill>
                <a:latin typeface="Open Sans"/>
                <a:ea typeface="Open Sans"/>
              </a:rPr>
              <a:t>Fourth level</a:t>
            </a:r>
            <a:endParaRPr b="1" lang="en-US" sz="1700" spc="-1" strike="noStrike">
              <a:solidFill>
                <a:srgbClr val="1e1e1e"/>
              </a:solidFill>
              <a:latin typeface="Open Sans"/>
            </a:endParaRPr>
          </a:p>
          <a:p>
            <a:pPr lvl="4" marL="9360">
              <a:lnSpc>
                <a:spcPct val="90000"/>
              </a:lnSpc>
              <a:spcBef>
                <a:spcPts val="499"/>
              </a:spcBef>
              <a:buClr>
                <a:srgbClr val="1e1e1e"/>
              </a:buClr>
              <a:buFont typeface=".AppleSystemUIFont"/>
              <a:buChar char=" "/>
            </a:pPr>
            <a:r>
              <a:rPr b="1" lang="en-US" sz="1500" spc="-1" strike="noStrike">
                <a:solidFill>
                  <a:srgbClr val="1e1e1e"/>
                </a:solidFill>
                <a:latin typeface="Open Sans"/>
                <a:ea typeface="Open Sans"/>
              </a:rPr>
              <a:t>Fifth level</a:t>
            </a:r>
            <a:endParaRPr b="1" lang="en-US" sz="1500" spc="-1" strike="noStrike">
              <a:solidFill>
                <a:srgbClr val="1e1e1e"/>
              </a:solidFill>
              <a:latin typeface="Open Sans"/>
            </a:endParaRPr>
          </a:p>
        </p:txBody>
      </p:sp>
      <p:sp>
        <p:nvSpPr>
          <p:cNvPr id="56" name="PlaceHolder 9"/>
          <p:cNvSpPr>
            <a:spLocks noGrp="1"/>
          </p:cNvSpPr>
          <p:nvPr>
            <p:ph type="ftr"/>
          </p:nvPr>
        </p:nvSpPr>
        <p:spPr>
          <a:xfrm>
            <a:off x="7776720" y="6528240"/>
            <a:ext cx="4114440" cy="248760"/>
          </a:xfrm>
          <a:prstGeom prst="rect">
            <a:avLst/>
          </a:prstGeom>
        </p:spPr>
        <p:txBody>
          <a:bodyPr anchor="ctr">
            <a:noAutofit/>
          </a:bodyPr>
          <a:p>
            <a:endParaRPr b="0" lang="en-CA" sz="2400" spc="-1" strike="noStrike">
              <a:latin typeface="Times New Roman"/>
            </a:endParaRPr>
          </a:p>
        </p:txBody>
      </p:sp>
      <p:sp>
        <p:nvSpPr>
          <p:cNvPr id="57" name="PlaceHolder 10"/>
          <p:cNvSpPr>
            <a:spLocks noGrp="1"/>
          </p:cNvSpPr>
          <p:nvPr>
            <p:ph type="sldNum"/>
          </p:nvPr>
        </p:nvSpPr>
        <p:spPr>
          <a:xfrm>
            <a:off x="282240" y="6540480"/>
            <a:ext cx="582120" cy="236160"/>
          </a:xfrm>
          <a:prstGeom prst="rect">
            <a:avLst/>
          </a:prstGeom>
        </p:spPr>
        <p:txBody>
          <a:bodyPr anchor="ctr">
            <a:noAutofit/>
          </a:bodyPr>
          <a:p>
            <a:pPr>
              <a:lnSpc>
                <a:spcPct val="100000"/>
              </a:lnSpc>
            </a:pPr>
            <a:fld id="{9272596E-09EF-40D2-97DC-6E5205923270}" type="slidenum">
              <a:rPr b="1" lang="en-US" sz="700" spc="-1" strike="noStrike">
                <a:solidFill>
                  <a:srgbClr val="c6c6c6"/>
                </a:solidFill>
                <a:latin typeface="Manuale"/>
                <a:ea typeface="Manuale"/>
              </a:rPr>
              <a:t>&lt;number&gt;</a:t>
            </a:fld>
            <a:endParaRPr b="0" lang="en-CA" sz="700" spc="-1" strike="noStrike">
              <a:latin typeface="Times New Roman"/>
            </a:endParaRPr>
          </a:p>
        </p:txBody>
      </p:sp>
      <p:sp>
        <p:nvSpPr>
          <p:cNvPr id="58" name="PlaceHolder 11"/>
          <p:cNvSpPr>
            <a:spLocks noGrp="1"/>
          </p:cNvSpPr>
          <p:nvPr>
            <p:ph type="title"/>
          </p:nvPr>
        </p:nvSpPr>
        <p:spPr>
          <a:xfrm>
            <a:off x="1396080" y="556920"/>
            <a:ext cx="10345680" cy="618840"/>
          </a:xfrm>
          <a:prstGeom prst="rect">
            <a:avLst/>
          </a:prstGeom>
        </p:spPr>
        <p:txBody>
          <a:bodyPr anchor="ctr">
            <a:noAutofit/>
          </a:bodyPr>
          <a:p>
            <a:pPr>
              <a:lnSpc>
                <a:spcPct val="90000"/>
              </a:lnSpc>
            </a:pPr>
            <a:r>
              <a:rPr b="0" lang="en-US" sz="2500" spc="-1" strike="noStrike">
                <a:solidFill>
                  <a:srgbClr val="6e288d"/>
                </a:solidFill>
                <a:latin typeface="Open Sans"/>
                <a:ea typeface="Open Sans"/>
              </a:rPr>
              <a:t>Click to edit Master title style</a:t>
            </a:r>
            <a:endParaRPr b="0" lang="en-US" sz="2500" spc="-1" strike="noStrike">
              <a:solidFill>
                <a:srgbClr val="1e1e1e"/>
              </a:solidFill>
              <a:latin typeface="Arial"/>
            </a:endParaRPr>
          </a:p>
        </p:txBody>
      </p:sp>
      <p:sp>
        <p:nvSpPr>
          <p:cNvPr id="59" name="Line 12"/>
          <p:cNvSpPr/>
          <p:nvPr/>
        </p:nvSpPr>
        <p:spPr>
          <a:xfrm>
            <a:off x="367560" y="6449400"/>
            <a:ext cx="11424960" cy="36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p:style>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96" name="Group 1"/>
          <p:cNvGrpSpPr/>
          <p:nvPr/>
        </p:nvGrpSpPr>
        <p:grpSpPr>
          <a:xfrm>
            <a:off x="0" y="0"/>
            <a:ext cx="12200040" cy="6857640"/>
            <a:chOff x="0" y="0"/>
            <a:chExt cx="12200040" cy="6857640"/>
          </a:xfrm>
        </p:grpSpPr>
        <p:sp>
          <p:nvSpPr>
            <p:cNvPr id="97" name="CustomShape 2"/>
            <p:cNvSpPr/>
            <p:nvPr/>
          </p:nvSpPr>
          <p:spPr>
            <a:xfrm>
              <a:off x="0" y="0"/>
              <a:ext cx="39564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98" name="CustomShape 3"/>
            <p:cNvSpPr/>
            <p:nvPr/>
          </p:nvSpPr>
          <p:spPr>
            <a:xfrm>
              <a:off x="11804400" y="0"/>
              <a:ext cx="39564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99" name="CustomShape 4"/>
            <p:cNvSpPr/>
            <p:nvPr/>
          </p:nvSpPr>
          <p:spPr>
            <a:xfrm rot="5400000">
              <a:off x="5898240" y="560160"/>
              <a:ext cx="395640" cy="12191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00" name="CustomShape 5"/>
            <p:cNvSpPr/>
            <p:nvPr/>
          </p:nvSpPr>
          <p:spPr>
            <a:xfrm rot="5400000">
              <a:off x="5898240" y="-5897880"/>
              <a:ext cx="395640" cy="12191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grpSp>
      <p:sp>
        <p:nvSpPr>
          <p:cNvPr id="101" name="CustomShape 6"/>
          <p:cNvSpPr/>
          <p:nvPr/>
        </p:nvSpPr>
        <p:spPr>
          <a:xfrm>
            <a:off x="1513440" y="0"/>
            <a:ext cx="2067480" cy="9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02" name="CustomShape 7"/>
          <p:cNvSpPr/>
          <p:nvPr/>
        </p:nvSpPr>
        <p:spPr>
          <a:xfrm>
            <a:off x="1420560" y="6550200"/>
            <a:ext cx="5454360" cy="181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600" spc="-1" strike="noStrike">
                <a:solidFill>
                  <a:srgbClr val="8e8e8e"/>
                </a:solidFill>
                <a:latin typeface="Open Sans"/>
                <a:ea typeface="Open Sans"/>
              </a:rPr>
              <a:t>Copyright © 2020, CAMH</a:t>
            </a:r>
            <a:endParaRPr b="0" lang="en-CA" sz="600" spc="-1" strike="noStrike">
              <a:latin typeface="Arial"/>
            </a:endParaRPr>
          </a:p>
        </p:txBody>
      </p:sp>
      <p:sp>
        <p:nvSpPr>
          <p:cNvPr id="103" name="PlaceHolder 8"/>
          <p:cNvSpPr>
            <a:spLocks noGrp="1"/>
          </p:cNvSpPr>
          <p:nvPr>
            <p:ph type="body"/>
          </p:nvPr>
        </p:nvSpPr>
        <p:spPr>
          <a:xfrm>
            <a:off x="1355040" y="1682640"/>
            <a:ext cx="10422000" cy="4350960"/>
          </a:xfrm>
          <a:prstGeom prst="rect">
            <a:avLst/>
          </a:prstGeom>
        </p:spPr>
        <p:txBody>
          <a:bodyPr>
            <a:noAutofit/>
          </a:bodyPr>
          <a:p>
            <a:pPr marL="52560" indent="-52200">
              <a:lnSpc>
                <a:spcPct val="90000"/>
              </a:lnSpc>
              <a:spcBef>
                <a:spcPts val="1001"/>
              </a:spcBef>
              <a:buClr>
                <a:srgbClr val="1e1e1e"/>
              </a:buClr>
              <a:buFont typeface=".AppleSystemUIFont"/>
              <a:buChar char=" "/>
            </a:pPr>
            <a:r>
              <a:rPr b="0" lang="en-US" sz="1700" spc="-1" strike="noStrike">
                <a:solidFill>
                  <a:srgbClr val="1e1e1e"/>
                </a:solidFill>
                <a:latin typeface="Open Sans"/>
                <a:ea typeface="Open Sans"/>
              </a:rPr>
              <a:t>Click to edit Master text styles</a:t>
            </a:r>
            <a:endParaRPr b="0" lang="en-US" sz="1700" spc="-1" strike="noStrike">
              <a:solidFill>
                <a:srgbClr val="1e1e1e"/>
              </a:solidFill>
              <a:latin typeface="Open Sans"/>
            </a:endParaRPr>
          </a:p>
          <a:p>
            <a:pPr lvl="1" marL="409680" indent="-149040">
              <a:lnSpc>
                <a:spcPct val="90000"/>
              </a:lnSpc>
              <a:spcBef>
                <a:spcPts val="499"/>
              </a:spcBef>
              <a:buClr>
                <a:srgbClr val="1e1e1e"/>
              </a:buClr>
              <a:buFont typeface=".AppleSystemUIFont"/>
              <a:buChar char="-"/>
            </a:pPr>
            <a:r>
              <a:rPr b="0" lang="en-US" sz="1500" spc="-1" strike="noStrike">
                <a:solidFill>
                  <a:srgbClr val="1e1e1e"/>
                </a:solidFill>
                <a:latin typeface="Open Sans"/>
                <a:ea typeface="Open Sans"/>
              </a:rPr>
              <a:t>Second level</a:t>
            </a:r>
            <a:endParaRPr b="0" lang="en-US" sz="1500" spc="-1" strike="noStrike">
              <a:solidFill>
                <a:srgbClr val="1e1e1e"/>
              </a:solidFill>
              <a:latin typeface="Open Sans"/>
            </a:endParaRPr>
          </a:p>
          <a:p>
            <a:pPr lvl="2" marL="584280" indent="-174240">
              <a:lnSpc>
                <a:spcPct val="90000"/>
              </a:lnSpc>
              <a:spcBef>
                <a:spcPts val="499"/>
              </a:spcBef>
              <a:buClr>
                <a:srgbClr val="1e1e1e"/>
              </a:buClr>
              <a:buFont typeface=".AppleSystemUIFont"/>
              <a:buChar char="&gt;"/>
            </a:pPr>
            <a:r>
              <a:rPr b="0" lang="en-US" sz="1300" spc="-1" strike="noStrike">
                <a:solidFill>
                  <a:srgbClr val="1e1e1e"/>
                </a:solidFill>
                <a:latin typeface="Open Sans"/>
                <a:ea typeface="Open Sans"/>
              </a:rPr>
              <a:t>Third level</a:t>
            </a:r>
            <a:endParaRPr b="0" lang="en-US" sz="1300" spc="-1" strike="noStrike">
              <a:solidFill>
                <a:srgbClr val="1e1e1e"/>
              </a:solidFill>
              <a:latin typeface="Open Sans"/>
            </a:endParaRPr>
          </a:p>
          <a:p>
            <a:pPr lvl="3" marL="311040" indent="-217080">
              <a:lnSpc>
                <a:spcPct val="90000"/>
              </a:lnSpc>
              <a:spcBef>
                <a:spcPts val="499"/>
              </a:spcBef>
              <a:buClr>
                <a:srgbClr val="1e1e1e"/>
              </a:buClr>
              <a:buFont typeface="Arial"/>
              <a:buChar char="•"/>
            </a:pPr>
            <a:r>
              <a:rPr b="0" lang="en-US" sz="1700" spc="-1" strike="noStrike">
                <a:solidFill>
                  <a:srgbClr val="1e1e1e"/>
                </a:solidFill>
                <a:latin typeface="Open Sans"/>
                <a:ea typeface="Open Sans"/>
              </a:rPr>
              <a:t>Fourth level</a:t>
            </a:r>
            <a:endParaRPr b="1" lang="en-US" sz="1700" spc="-1" strike="noStrike">
              <a:solidFill>
                <a:srgbClr val="1e1e1e"/>
              </a:solidFill>
              <a:latin typeface="Open Sans"/>
            </a:endParaRPr>
          </a:p>
          <a:p>
            <a:pPr lvl="4" marL="9360">
              <a:lnSpc>
                <a:spcPct val="90000"/>
              </a:lnSpc>
              <a:spcBef>
                <a:spcPts val="499"/>
              </a:spcBef>
              <a:buClr>
                <a:srgbClr val="1e1e1e"/>
              </a:buClr>
              <a:buFont typeface=".AppleSystemUIFont"/>
              <a:buChar char=" "/>
            </a:pPr>
            <a:r>
              <a:rPr b="1" lang="en-US" sz="1500" spc="-1" strike="noStrike">
                <a:solidFill>
                  <a:srgbClr val="1e1e1e"/>
                </a:solidFill>
                <a:latin typeface="Open Sans"/>
                <a:ea typeface="Open Sans"/>
              </a:rPr>
              <a:t>Fifth level</a:t>
            </a:r>
            <a:endParaRPr b="1" lang="en-US" sz="1500" spc="-1" strike="noStrike">
              <a:solidFill>
                <a:srgbClr val="1e1e1e"/>
              </a:solidFill>
              <a:latin typeface="Open Sans"/>
            </a:endParaRPr>
          </a:p>
        </p:txBody>
      </p:sp>
      <p:sp>
        <p:nvSpPr>
          <p:cNvPr id="104" name="PlaceHolder 9"/>
          <p:cNvSpPr>
            <a:spLocks noGrp="1"/>
          </p:cNvSpPr>
          <p:nvPr>
            <p:ph type="ftr"/>
          </p:nvPr>
        </p:nvSpPr>
        <p:spPr>
          <a:xfrm>
            <a:off x="7776720" y="6528240"/>
            <a:ext cx="4114440" cy="248760"/>
          </a:xfrm>
          <a:prstGeom prst="rect">
            <a:avLst/>
          </a:prstGeom>
        </p:spPr>
        <p:txBody>
          <a:bodyPr anchor="ctr">
            <a:noAutofit/>
          </a:bodyPr>
          <a:p>
            <a:endParaRPr b="0" lang="en-CA" sz="2400" spc="-1" strike="noStrike">
              <a:latin typeface="Times New Roman"/>
            </a:endParaRPr>
          </a:p>
        </p:txBody>
      </p:sp>
      <p:sp>
        <p:nvSpPr>
          <p:cNvPr id="105" name="PlaceHolder 10"/>
          <p:cNvSpPr>
            <a:spLocks noGrp="1"/>
          </p:cNvSpPr>
          <p:nvPr>
            <p:ph type="sldNum"/>
          </p:nvPr>
        </p:nvSpPr>
        <p:spPr>
          <a:xfrm>
            <a:off x="282240" y="6540480"/>
            <a:ext cx="582120" cy="236160"/>
          </a:xfrm>
          <a:prstGeom prst="rect">
            <a:avLst/>
          </a:prstGeom>
        </p:spPr>
        <p:txBody>
          <a:bodyPr anchor="ctr">
            <a:noAutofit/>
          </a:bodyPr>
          <a:p>
            <a:pPr>
              <a:lnSpc>
                <a:spcPct val="100000"/>
              </a:lnSpc>
            </a:pPr>
            <a:fld id="{93C4C2D2-3BE5-4CD6-B3F6-760BDBAF15FC}" type="slidenum">
              <a:rPr b="1" lang="en-US" sz="700" spc="-1" strike="noStrike">
                <a:solidFill>
                  <a:srgbClr val="c6c6c6"/>
                </a:solidFill>
                <a:latin typeface="Manuale"/>
                <a:ea typeface="Manuale"/>
              </a:rPr>
              <a:t>&lt;number&gt;</a:t>
            </a:fld>
            <a:endParaRPr b="0" lang="en-CA" sz="700" spc="-1" strike="noStrike">
              <a:latin typeface="Times New Roman"/>
            </a:endParaRPr>
          </a:p>
        </p:txBody>
      </p:sp>
      <p:sp>
        <p:nvSpPr>
          <p:cNvPr id="106" name="PlaceHolder 11"/>
          <p:cNvSpPr>
            <a:spLocks noGrp="1"/>
          </p:cNvSpPr>
          <p:nvPr>
            <p:ph type="title"/>
          </p:nvPr>
        </p:nvSpPr>
        <p:spPr>
          <a:xfrm>
            <a:off x="1396080" y="556920"/>
            <a:ext cx="10345680" cy="618840"/>
          </a:xfrm>
          <a:prstGeom prst="rect">
            <a:avLst/>
          </a:prstGeom>
        </p:spPr>
        <p:txBody>
          <a:bodyPr anchor="ctr">
            <a:noAutofit/>
          </a:bodyPr>
          <a:p>
            <a:pPr>
              <a:lnSpc>
                <a:spcPct val="90000"/>
              </a:lnSpc>
            </a:pPr>
            <a:r>
              <a:rPr b="0" lang="en-US" sz="2500" spc="-1" strike="noStrike">
                <a:solidFill>
                  <a:srgbClr val="63b1e5"/>
                </a:solidFill>
                <a:latin typeface="Open Sans"/>
                <a:ea typeface="Open Sans"/>
              </a:rPr>
              <a:t>Click to edit Master title style</a:t>
            </a:r>
            <a:endParaRPr b="0" lang="en-US" sz="2500" spc="-1" strike="noStrike">
              <a:solidFill>
                <a:srgbClr val="1e1e1e"/>
              </a:solidFill>
              <a:latin typeface="Arial"/>
            </a:endParaRPr>
          </a:p>
        </p:txBody>
      </p:sp>
      <p:sp>
        <p:nvSpPr>
          <p:cNvPr id="107" name="Line 12"/>
          <p:cNvSpPr/>
          <p:nvPr/>
        </p:nvSpPr>
        <p:spPr>
          <a:xfrm>
            <a:off x="367560" y="6449400"/>
            <a:ext cx="11424960" cy="36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p:style>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3b1e5"/>
        </a:solidFill>
      </p:bgPr>
    </p:bg>
    <p:spTree>
      <p:nvGrpSpPr>
        <p:cNvPr id="1" name=""/>
        <p:cNvGrpSpPr/>
        <p:nvPr/>
      </p:nvGrpSpPr>
      <p:grpSpPr>
        <a:xfrm>
          <a:off x="0" y="0"/>
          <a:ext cx="0" cy="0"/>
          <a:chOff x="0" y="0"/>
          <a:chExt cx="0" cy="0"/>
        </a:xfrm>
      </p:grpSpPr>
      <p:grpSp>
        <p:nvGrpSpPr>
          <p:cNvPr id="144" name="Group 1"/>
          <p:cNvGrpSpPr/>
          <p:nvPr/>
        </p:nvGrpSpPr>
        <p:grpSpPr>
          <a:xfrm>
            <a:off x="0" y="0"/>
            <a:ext cx="12200040" cy="6857640"/>
            <a:chOff x="0" y="0"/>
            <a:chExt cx="12200040" cy="6857640"/>
          </a:xfrm>
        </p:grpSpPr>
        <p:sp>
          <p:nvSpPr>
            <p:cNvPr id="145" name="CustomShape 2"/>
            <p:cNvSpPr/>
            <p:nvPr/>
          </p:nvSpPr>
          <p:spPr>
            <a:xfrm>
              <a:off x="0" y="0"/>
              <a:ext cx="39564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46" name="CustomShape 3"/>
            <p:cNvSpPr/>
            <p:nvPr/>
          </p:nvSpPr>
          <p:spPr>
            <a:xfrm>
              <a:off x="11804400" y="0"/>
              <a:ext cx="39564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47" name="CustomShape 4"/>
            <p:cNvSpPr/>
            <p:nvPr/>
          </p:nvSpPr>
          <p:spPr>
            <a:xfrm rot="5400000">
              <a:off x="5898240" y="560160"/>
              <a:ext cx="395640" cy="12191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48" name="CustomShape 5"/>
            <p:cNvSpPr/>
            <p:nvPr/>
          </p:nvSpPr>
          <p:spPr>
            <a:xfrm rot="5400000">
              <a:off x="5898240" y="-5897880"/>
              <a:ext cx="395640" cy="12191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grpSp>
      <p:sp>
        <p:nvSpPr>
          <p:cNvPr id="149" name="CustomShape 6"/>
          <p:cNvSpPr/>
          <p:nvPr/>
        </p:nvSpPr>
        <p:spPr>
          <a:xfrm>
            <a:off x="1513440" y="0"/>
            <a:ext cx="2067480" cy="9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50" name="CustomShape 7"/>
          <p:cNvSpPr/>
          <p:nvPr/>
        </p:nvSpPr>
        <p:spPr>
          <a:xfrm>
            <a:off x="1420560" y="6550200"/>
            <a:ext cx="5454360" cy="181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600" spc="-1" strike="noStrike">
                <a:solidFill>
                  <a:srgbClr val="8e8e8e"/>
                </a:solidFill>
                <a:latin typeface="Open Sans"/>
                <a:ea typeface="Open Sans"/>
              </a:rPr>
              <a:t>Copyright © 2020, CAMH</a:t>
            </a:r>
            <a:endParaRPr b="0" lang="en-CA" sz="600" spc="-1" strike="noStrike">
              <a:latin typeface="Arial"/>
            </a:endParaRPr>
          </a:p>
        </p:txBody>
      </p:sp>
      <p:sp>
        <p:nvSpPr>
          <p:cNvPr id="151" name="PlaceHolder 8"/>
          <p:cNvSpPr>
            <a:spLocks noGrp="1"/>
          </p:cNvSpPr>
          <p:nvPr>
            <p:ph type="title"/>
          </p:nvPr>
        </p:nvSpPr>
        <p:spPr>
          <a:xfrm>
            <a:off x="1383480" y="3593160"/>
            <a:ext cx="9143640" cy="1655280"/>
          </a:xfrm>
          <a:prstGeom prst="rect">
            <a:avLst/>
          </a:prstGeom>
        </p:spPr>
        <p:txBody>
          <a:bodyPr anchor="ctr">
            <a:noAutofit/>
          </a:bodyPr>
          <a:p>
            <a:pPr>
              <a:lnSpc>
                <a:spcPct val="90000"/>
              </a:lnSpc>
            </a:pPr>
            <a:r>
              <a:rPr b="0" lang="en-US" sz="5000" spc="-1" strike="noStrike">
                <a:solidFill>
                  <a:srgbClr val="ffffff"/>
                </a:solidFill>
                <a:latin typeface="Open Sans"/>
                <a:ea typeface="Open Sans"/>
              </a:rPr>
              <a:t>Click to edit </a:t>
            </a:r>
            <a:br/>
            <a:r>
              <a:rPr b="0" lang="en-US" sz="5000" spc="-1" strike="noStrike">
                <a:solidFill>
                  <a:srgbClr val="ffffff"/>
                </a:solidFill>
                <a:latin typeface="Open Sans"/>
                <a:ea typeface="Open Sans"/>
              </a:rPr>
              <a:t>Master title style</a:t>
            </a:r>
            <a:endParaRPr b="0" lang="en-US" sz="5000" spc="-1" strike="noStrike">
              <a:solidFill>
                <a:srgbClr val="1e1e1e"/>
              </a:solidFill>
              <a:latin typeface="Arial"/>
            </a:endParaRPr>
          </a:p>
        </p:txBody>
      </p:sp>
      <p:sp>
        <p:nvSpPr>
          <p:cNvPr id="152" name="PlaceHolder 9"/>
          <p:cNvSpPr>
            <a:spLocks noGrp="1"/>
          </p:cNvSpPr>
          <p:nvPr>
            <p:ph type="ftr"/>
          </p:nvPr>
        </p:nvSpPr>
        <p:spPr>
          <a:xfrm>
            <a:off x="7776720" y="6528240"/>
            <a:ext cx="4114440" cy="248760"/>
          </a:xfrm>
          <a:prstGeom prst="rect">
            <a:avLst/>
          </a:prstGeom>
        </p:spPr>
        <p:txBody>
          <a:bodyPr anchor="ctr">
            <a:noAutofit/>
          </a:bodyPr>
          <a:p>
            <a:endParaRPr b="0" lang="en-CA" sz="2400" spc="-1" strike="noStrike">
              <a:latin typeface="Times New Roman"/>
            </a:endParaRPr>
          </a:p>
        </p:txBody>
      </p:sp>
      <p:sp>
        <p:nvSpPr>
          <p:cNvPr id="153" name="PlaceHolder 10"/>
          <p:cNvSpPr>
            <a:spLocks noGrp="1"/>
          </p:cNvSpPr>
          <p:nvPr>
            <p:ph type="sldNum"/>
          </p:nvPr>
        </p:nvSpPr>
        <p:spPr>
          <a:xfrm>
            <a:off x="282240" y="6540480"/>
            <a:ext cx="582120" cy="236160"/>
          </a:xfrm>
          <a:prstGeom prst="rect">
            <a:avLst/>
          </a:prstGeom>
        </p:spPr>
        <p:txBody>
          <a:bodyPr anchor="ctr">
            <a:noAutofit/>
          </a:bodyPr>
          <a:p>
            <a:pPr>
              <a:lnSpc>
                <a:spcPct val="100000"/>
              </a:lnSpc>
            </a:pPr>
            <a:fld id="{5EA316E8-A639-40F9-BB91-BDC44082BCA0}" type="slidenum">
              <a:rPr b="1" lang="en-US" sz="700" spc="-1" strike="noStrike">
                <a:solidFill>
                  <a:srgbClr val="8c8c8c"/>
                </a:solidFill>
                <a:latin typeface="Manuale"/>
                <a:ea typeface="Manuale"/>
              </a:rPr>
              <a:t>&lt;number&gt;</a:t>
            </a:fld>
            <a:endParaRPr b="0" lang="en-CA" sz="700" spc="-1" strike="noStrike">
              <a:latin typeface="Times New Roman"/>
            </a:endParaRPr>
          </a:p>
        </p:txBody>
      </p:sp>
      <p:pic>
        <p:nvPicPr>
          <p:cNvPr id="154" name="Picture 6" descr=""/>
          <p:cNvPicPr/>
          <p:nvPr/>
        </p:nvPicPr>
        <p:blipFill>
          <a:blip r:embed="rId2"/>
          <a:srcRect l="0" t="0" r="0" b="27157"/>
          <a:stretch/>
        </p:blipFill>
        <p:spPr>
          <a:xfrm>
            <a:off x="10937520" y="6117120"/>
            <a:ext cx="786240" cy="259560"/>
          </a:xfrm>
          <a:prstGeom prst="rect">
            <a:avLst/>
          </a:prstGeom>
          <a:ln w="0">
            <a:noFill/>
          </a:ln>
        </p:spPr>
      </p:pic>
      <p:sp>
        <p:nvSpPr>
          <p:cNvPr id="155" name="PlaceHolder 11"/>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700" spc="-1" strike="noStrike">
                <a:solidFill>
                  <a:srgbClr val="1e1e1e"/>
                </a:solidFill>
                <a:latin typeface="Open Sans"/>
              </a:rPr>
              <a:t>Click to edit the outline text format</a:t>
            </a:r>
            <a:endParaRPr b="0" lang="en-US" sz="1700" spc="-1" strike="noStrike">
              <a:solidFill>
                <a:srgbClr val="1e1e1e"/>
              </a:solidFill>
              <a:latin typeface="Open Sans"/>
            </a:endParaRPr>
          </a:p>
          <a:p>
            <a:pPr lvl="1" marL="864000" indent="-324000">
              <a:spcBef>
                <a:spcPts val="1134"/>
              </a:spcBef>
              <a:buClr>
                <a:srgbClr val="000000"/>
              </a:buClr>
              <a:buSzPct val="75000"/>
              <a:buFont typeface="Symbol" charset="2"/>
              <a:buChar char=""/>
            </a:pPr>
            <a:r>
              <a:rPr b="0" lang="en-US" sz="1300" spc="-1" strike="noStrike">
                <a:solidFill>
                  <a:srgbClr val="1e1e1e"/>
                </a:solidFill>
                <a:latin typeface="Open Sans"/>
              </a:rPr>
              <a:t>Second Outline Level</a:t>
            </a:r>
            <a:endParaRPr b="0" lang="en-US" sz="1300" spc="-1" strike="noStrike">
              <a:solidFill>
                <a:srgbClr val="1e1e1e"/>
              </a:solidFill>
              <a:latin typeface="Open Sans"/>
            </a:endParaRPr>
          </a:p>
          <a:p>
            <a:pPr lvl="2" marL="1296000" indent="-288000">
              <a:spcBef>
                <a:spcPts val="850"/>
              </a:spcBef>
              <a:buClr>
                <a:srgbClr val="000000"/>
              </a:buClr>
              <a:buSzPct val="45000"/>
              <a:buFont typeface="Wingdings" charset="2"/>
              <a:buChar char=""/>
            </a:pPr>
            <a:r>
              <a:rPr b="0" lang="en-US" sz="1700" spc="-1" strike="noStrike">
                <a:solidFill>
                  <a:srgbClr val="1e1e1e"/>
                </a:solidFill>
                <a:latin typeface="Open Sans"/>
              </a:rPr>
              <a:t>Third Outline Level</a:t>
            </a:r>
            <a:endParaRPr b="0" lang="en-US" sz="1700" spc="-1" strike="noStrike">
              <a:solidFill>
                <a:srgbClr val="1e1e1e"/>
              </a:solidFill>
              <a:latin typeface="Open Sans"/>
            </a:endParaRPr>
          </a:p>
          <a:p>
            <a:pPr lvl="3" marL="1728000" indent="-216000">
              <a:spcBef>
                <a:spcPts val="567"/>
              </a:spcBef>
              <a:buClr>
                <a:srgbClr val="000000"/>
              </a:buClr>
              <a:buSzPct val="75000"/>
              <a:buFont typeface="Symbol" charset="2"/>
              <a:buChar char=""/>
            </a:pPr>
            <a:r>
              <a:rPr b="1" lang="en-US" sz="1500" spc="-1" strike="noStrike">
                <a:solidFill>
                  <a:srgbClr val="1e1e1e"/>
                </a:solidFill>
                <a:latin typeface="Open Sans"/>
              </a:rPr>
              <a:t>Fourth Outline Level</a:t>
            </a:r>
            <a:endParaRPr b="1" lang="en-US" sz="1500" spc="-1" strike="noStrike">
              <a:solidFill>
                <a:srgbClr val="1e1e1e"/>
              </a:solidFill>
              <a:latin typeface="Open Sans"/>
            </a:endParaRPr>
          </a:p>
          <a:p>
            <a:pPr lvl="4" marL="2160000" indent="-216000">
              <a:spcBef>
                <a:spcPts val="283"/>
              </a:spcBef>
              <a:buClr>
                <a:srgbClr val="000000"/>
              </a:buClr>
              <a:buSzPct val="45000"/>
              <a:buFont typeface="Wingdings" charset="2"/>
              <a:buChar char=""/>
            </a:pPr>
            <a:r>
              <a:rPr b="1" lang="en-US" sz="2000" spc="-1" strike="noStrike">
                <a:solidFill>
                  <a:srgbClr val="1e1e1e"/>
                </a:solidFill>
                <a:latin typeface="Open Sans"/>
              </a:rPr>
              <a:t>Fifth Outline Level</a:t>
            </a:r>
            <a:endParaRPr b="1" lang="en-US" sz="2000" spc="-1" strike="noStrike">
              <a:solidFill>
                <a:srgbClr val="1e1e1e"/>
              </a:solidFill>
              <a:latin typeface="Open Sans"/>
            </a:endParaRPr>
          </a:p>
          <a:p>
            <a:pPr lvl="5" marL="2592000" indent="-216000">
              <a:spcBef>
                <a:spcPts val="283"/>
              </a:spcBef>
              <a:buClr>
                <a:srgbClr val="000000"/>
              </a:buClr>
              <a:buSzPct val="45000"/>
              <a:buFont typeface="Wingdings" charset="2"/>
              <a:buChar char=""/>
            </a:pPr>
            <a:r>
              <a:rPr b="1" lang="en-US" sz="2000" spc="-1" strike="noStrike">
                <a:solidFill>
                  <a:srgbClr val="1e1e1e"/>
                </a:solidFill>
                <a:latin typeface="Open Sans"/>
              </a:rPr>
              <a:t>Sixth Outline Level</a:t>
            </a:r>
            <a:endParaRPr b="1" lang="en-US" sz="2000" spc="-1" strike="noStrike">
              <a:solidFill>
                <a:srgbClr val="1e1e1e"/>
              </a:solidFill>
              <a:latin typeface="Open Sans"/>
            </a:endParaRPr>
          </a:p>
          <a:p>
            <a:pPr lvl="6" marL="3024000" indent="-216000">
              <a:spcBef>
                <a:spcPts val="283"/>
              </a:spcBef>
              <a:buClr>
                <a:srgbClr val="000000"/>
              </a:buClr>
              <a:buSzPct val="45000"/>
              <a:buFont typeface="Wingdings" charset="2"/>
              <a:buChar char=""/>
            </a:pPr>
            <a:r>
              <a:rPr b="1" lang="en-US" sz="2000" spc="-1" strike="noStrike">
                <a:solidFill>
                  <a:srgbClr val="1e1e1e"/>
                </a:solidFill>
                <a:latin typeface="Open Sans"/>
              </a:rPr>
              <a:t>Seventh Outline Level</a:t>
            </a:r>
            <a:endParaRPr b="1" lang="en-US" sz="2000" spc="-1" strike="noStrike">
              <a:solidFill>
                <a:srgbClr val="1e1e1e"/>
              </a:solidFill>
              <a:latin typeface="Open Sans"/>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192" name="Group 1"/>
          <p:cNvGrpSpPr/>
          <p:nvPr/>
        </p:nvGrpSpPr>
        <p:grpSpPr>
          <a:xfrm>
            <a:off x="0" y="0"/>
            <a:ext cx="12200040" cy="6857640"/>
            <a:chOff x="0" y="0"/>
            <a:chExt cx="12200040" cy="6857640"/>
          </a:xfrm>
        </p:grpSpPr>
        <p:sp>
          <p:nvSpPr>
            <p:cNvPr id="193" name="CustomShape 2"/>
            <p:cNvSpPr/>
            <p:nvPr/>
          </p:nvSpPr>
          <p:spPr>
            <a:xfrm>
              <a:off x="0" y="0"/>
              <a:ext cx="39564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94" name="CustomShape 3"/>
            <p:cNvSpPr/>
            <p:nvPr/>
          </p:nvSpPr>
          <p:spPr>
            <a:xfrm>
              <a:off x="11804400" y="0"/>
              <a:ext cx="39564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95" name="CustomShape 4"/>
            <p:cNvSpPr/>
            <p:nvPr/>
          </p:nvSpPr>
          <p:spPr>
            <a:xfrm rot="5400000">
              <a:off x="5898240" y="560160"/>
              <a:ext cx="395640" cy="12191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96" name="CustomShape 5"/>
            <p:cNvSpPr/>
            <p:nvPr/>
          </p:nvSpPr>
          <p:spPr>
            <a:xfrm rot="5400000">
              <a:off x="5898240" y="-5897880"/>
              <a:ext cx="395640" cy="12191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grpSp>
      <p:sp>
        <p:nvSpPr>
          <p:cNvPr id="197" name="CustomShape 6"/>
          <p:cNvSpPr/>
          <p:nvPr/>
        </p:nvSpPr>
        <p:spPr>
          <a:xfrm>
            <a:off x="1513440" y="0"/>
            <a:ext cx="2067480" cy="9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98" name="CustomShape 7"/>
          <p:cNvSpPr/>
          <p:nvPr/>
        </p:nvSpPr>
        <p:spPr>
          <a:xfrm>
            <a:off x="1420560" y="6550200"/>
            <a:ext cx="5454360" cy="181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600" spc="-1" strike="noStrike">
                <a:solidFill>
                  <a:srgbClr val="8e8e8e"/>
                </a:solidFill>
                <a:latin typeface="Open Sans"/>
                <a:ea typeface="Open Sans"/>
              </a:rPr>
              <a:t>Copyright © 2020, CAMH</a:t>
            </a:r>
            <a:endParaRPr b="0" lang="en-CA" sz="600" spc="-1" strike="noStrike">
              <a:latin typeface="Arial"/>
            </a:endParaRPr>
          </a:p>
        </p:txBody>
      </p:sp>
      <p:sp>
        <p:nvSpPr>
          <p:cNvPr id="199" name="PlaceHolder 8"/>
          <p:cNvSpPr>
            <a:spLocks noGrp="1"/>
          </p:cNvSpPr>
          <p:nvPr>
            <p:ph type="ftr"/>
          </p:nvPr>
        </p:nvSpPr>
        <p:spPr>
          <a:xfrm>
            <a:off x="7776720" y="6528240"/>
            <a:ext cx="4114440" cy="248760"/>
          </a:xfrm>
          <a:prstGeom prst="rect">
            <a:avLst/>
          </a:prstGeom>
        </p:spPr>
        <p:txBody>
          <a:bodyPr anchor="ctr">
            <a:noAutofit/>
          </a:bodyPr>
          <a:p>
            <a:endParaRPr b="0" lang="en-CA" sz="2400" spc="-1" strike="noStrike">
              <a:latin typeface="Times New Roman"/>
            </a:endParaRPr>
          </a:p>
        </p:txBody>
      </p:sp>
      <p:sp>
        <p:nvSpPr>
          <p:cNvPr id="200" name="PlaceHolder 9"/>
          <p:cNvSpPr>
            <a:spLocks noGrp="1"/>
          </p:cNvSpPr>
          <p:nvPr>
            <p:ph type="sldNum"/>
          </p:nvPr>
        </p:nvSpPr>
        <p:spPr>
          <a:xfrm>
            <a:off x="282240" y="6540480"/>
            <a:ext cx="582120" cy="236160"/>
          </a:xfrm>
          <a:prstGeom prst="rect">
            <a:avLst/>
          </a:prstGeom>
        </p:spPr>
        <p:txBody>
          <a:bodyPr anchor="ctr">
            <a:noAutofit/>
          </a:bodyPr>
          <a:p>
            <a:pPr>
              <a:lnSpc>
                <a:spcPct val="100000"/>
              </a:lnSpc>
            </a:pPr>
            <a:fld id="{0B6C2D06-8D5C-43C6-84B9-A7F791A6E5A0}" type="slidenum">
              <a:rPr b="1" lang="en-US" sz="700" spc="-1" strike="noStrike">
                <a:solidFill>
                  <a:srgbClr val="8c8c8c"/>
                </a:solidFill>
                <a:latin typeface="Manuale"/>
                <a:ea typeface="Manuale"/>
              </a:rPr>
              <a:t>&lt;number&gt;</a:t>
            </a:fld>
            <a:endParaRPr b="0" lang="en-CA" sz="700" spc="-1" strike="noStrike">
              <a:latin typeface="Times New Roman"/>
            </a:endParaRPr>
          </a:p>
        </p:txBody>
      </p:sp>
      <p:sp>
        <p:nvSpPr>
          <p:cNvPr id="201" name="PlaceHolder 10"/>
          <p:cNvSpPr>
            <a:spLocks noGrp="1"/>
          </p:cNvSpPr>
          <p:nvPr>
            <p:ph type="body"/>
          </p:nvPr>
        </p:nvSpPr>
        <p:spPr>
          <a:xfrm>
            <a:off x="1292400" y="773280"/>
            <a:ext cx="3349440" cy="5316120"/>
          </a:xfrm>
          <a:prstGeom prst="rect">
            <a:avLst/>
          </a:prstGeom>
        </p:spPr>
        <p:txBody>
          <a:bodyPr lIns="144000" rIns="108000" tIns="324000" bIns="288000">
            <a:noAutofit/>
          </a:bodyPr>
          <a:p>
            <a:pPr marL="52560" indent="-52200">
              <a:lnSpc>
                <a:spcPct val="90000"/>
              </a:lnSpc>
              <a:spcBef>
                <a:spcPts val="1001"/>
              </a:spcBef>
              <a:buClr>
                <a:srgbClr val="ffffff"/>
              </a:buClr>
              <a:buFont typeface=".AppleSystemUIFont"/>
              <a:buChar char=" "/>
            </a:pPr>
            <a:r>
              <a:rPr b="0" lang="en-US" sz="1700" spc="-1" strike="noStrike">
                <a:solidFill>
                  <a:srgbClr val="ffffff"/>
                </a:solidFill>
                <a:latin typeface="Open Sans"/>
                <a:ea typeface="Open Sans"/>
              </a:rPr>
              <a:t>Click to edit Master text styles</a:t>
            </a:r>
            <a:endParaRPr b="0" lang="en-US" sz="1700" spc="-1" strike="noStrike">
              <a:solidFill>
                <a:srgbClr val="1e1e1e"/>
              </a:solidFill>
              <a:latin typeface="Open Sans"/>
            </a:endParaRPr>
          </a:p>
          <a:p>
            <a:pPr lvl="1" marL="409680" indent="-149040">
              <a:lnSpc>
                <a:spcPct val="90000"/>
              </a:lnSpc>
              <a:spcBef>
                <a:spcPts val="499"/>
              </a:spcBef>
              <a:buClr>
                <a:srgbClr val="ffffff"/>
              </a:buClr>
              <a:buFont typeface=".AppleSystemUIFont"/>
              <a:buChar char="-"/>
            </a:pPr>
            <a:r>
              <a:rPr b="0" lang="en-US" sz="1500" spc="-1" strike="noStrike">
                <a:solidFill>
                  <a:srgbClr val="ffffff"/>
                </a:solidFill>
                <a:latin typeface="Open Sans"/>
                <a:ea typeface="Open Sans"/>
              </a:rPr>
              <a:t>Second level</a:t>
            </a:r>
            <a:endParaRPr b="0" lang="en-US" sz="1500" spc="-1" strike="noStrike">
              <a:solidFill>
                <a:srgbClr val="1e1e1e"/>
              </a:solidFill>
              <a:latin typeface="Open Sans"/>
            </a:endParaRPr>
          </a:p>
          <a:p>
            <a:pPr lvl="2" marL="584280" indent="-174240">
              <a:lnSpc>
                <a:spcPct val="90000"/>
              </a:lnSpc>
              <a:spcBef>
                <a:spcPts val="499"/>
              </a:spcBef>
              <a:buClr>
                <a:srgbClr val="ffffff"/>
              </a:buClr>
              <a:buFont typeface=".AppleSystemUIFont"/>
              <a:buChar char="&gt;"/>
            </a:pPr>
            <a:r>
              <a:rPr b="0" lang="en-US" sz="1300" spc="-1" strike="noStrike">
                <a:solidFill>
                  <a:srgbClr val="ffffff"/>
                </a:solidFill>
                <a:latin typeface="Open Sans"/>
                <a:ea typeface="Open Sans"/>
              </a:rPr>
              <a:t>Third level</a:t>
            </a:r>
            <a:endParaRPr b="0" lang="en-US" sz="1300" spc="-1" strike="noStrike">
              <a:solidFill>
                <a:srgbClr val="1e1e1e"/>
              </a:solidFill>
              <a:latin typeface="Open Sans"/>
            </a:endParaRPr>
          </a:p>
          <a:p>
            <a:pPr lvl="3" marL="311040" indent="-217080">
              <a:lnSpc>
                <a:spcPct val="90000"/>
              </a:lnSpc>
              <a:spcBef>
                <a:spcPts val="499"/>
              </a:spcBef>
              <a:buClr>
                <a:srgbClr val="ffffff"/>
              </a:buClr>
              <a:buFont typeface="Arial"/>
              <a:buChar char="•"/>
            </a:pPr>
            <a:r>
              <a:rPr b="0" lang="en-US" sz="1700" spc="-1" strike="noStrike">
                <a:solidFill>
                  <a:srgbClr val="ffffff"/>
                </a:solidFill>
                <a:latin typeface="Open Sans"/>
                <a:ea typeface="Open Sans"/>
              </a:rPr>
              <a:t>Fourth level</a:t>
            </a:r>
            <a:endParaRPr b="1" lang="en-US" sz="1700" spc="-1" strike="noStrike">
              <a:solidFill>
                <a:srgbClr val="1e1e1e"/>
              </a:solidFill>
              <a:latin typeface="Open Sans"/>
            </a:endParaRPr>
          </a:p>
          <a:p>
            <a:pPr lvl="4" marL="9360">
              <a:lnSpc>
                <a:spcPct val="90000"/>
              </a:lnSpc>
              <a:spcBef>
                <a:spcPts val="499"/>
              </a:spcBef>
              <a:buClr>
                <a:srgbClr val="ffffff"/>
              </a:buClr>
              <a:buFont typeface=".AppleSystemUIFont"/>
              <a:buChar char=" "/>
            </a:pPr>
            <a:r>
              <a:rPr b="1" lang="en-US" sz="1500" spc="-1" strike="noStrike">
                <a:solidFill>
                  <a:srgbClr val="ffffff"/>
                </a:solidFill>
                <a:latin typeface="Open Sans"/>
                <a:ea typeface="Open Sans"/>
              </a:rPr>
              <a:t>Fifth level</a:t>
            </a:r>
            <a:endParaRPr b="1" lang="en-US" sz="1500" spc="-1" strike="noStrike">
              <a:solidFill>
                <a:srgbClr val="1e1e1e"/>
              </a:solidFill>
              <a:latin typeface="Open Sans"/>
            </a:endParaRPr>
          </a:p>
        </p:txBody>
      </p:sp>
      <p:sp>
        <p:nvSpPr>
          <p:cNvPr id="202" name="PlaceHolder 11"/>
          <p:cNvSpPr>
            <a:spLocks noGrp="1"/>
          </p:cNvSpPr>
          <p:nvPr>
            <p:ph type="title"/>
          </p:nvPr>
        </p:nvSpPr>
        <p:spPr>
          <a:xfrm>
            <a:off x="609480" y="273600"/>
            <a:ext cx="10972440" cy="1144800"/>
          </a:xfrm>
          <a:prstGeom prst="rect">
            <a:avLst/>
          </a:prstGeom>
        </p:spPr>
        <p:txBody>
          <a:bodyPr lIns="0" rIns="0" tIns="0" bIns="0" anchor="ctr">
            <a:noAutofit/>
          </a:bodyPr>
          <a:p>
            <a:r>
              <a:rPr b="0" lang="en-US" sz="1800" spc="-1" strike="noStrike">
                <a:solidFill>
                  <a:srgbClr val="1e1e1e"/>
                </a:solidFill>
                <a:latin typeface="Arial"/>
              </a:rPr>
              <a:t>Click to edit the title text format</a:t>
            </a:r>
            <a:endParaRPr b="0" lang="en-US" sz="1800" spc="-1" strike="noStrike">
              <a:solidFill>
                <a:srgbClr val="1e1e1e"/>
              </a:solid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e288d"/>
        </a:solidFill>
      </p:bgPr>
    </p:bg>
    <p:spTree>
      <p:nvGrpSpPr>
        <p:cNvPr id="1" name=""/>
        <p:cNvGrpSpPr/>
        <p:nvPr/>
      </p:nvGrpSpPr>
      <p:grpSpPr>
        <a:xfrm>
          <a:off x="0" y="0"/>
          <a:ext cx="0" cy="0"/>
          <a:chOff x="0" y="0"/>
          <a:chExt cx="0" cy="0"/>
        </a:xfrm>
      </p:grpSpPr>
      <p:grpSp>
        <p:nvGrpSpPr>
          <p:cNvPr id="239" name="Group 1"/>
          <p:cNvGrpSpPr/>
          <p:nvPr/>
        </p:nvGrpSpPr>
        <p:grpSpPr>
          <a:xfrm>
            <a:off x="0" y="0"/>
            <a:ext cx="12200040" cy="6857640"/>
            <a:chOff x="0" y="0"/>
            <a:chExt cx="12200040" cy="6857640"/>
          </a:xfrm>
        </p:grpSpPr>
        <p:sp>
          <p:nvSpPr>
            <p:cNvPr id="240" name="CustomShape 2"/>
            <p:cNvSpPr/>
            <p:nvPr/>
          </p:nvSpPr>
          <p:spPr>
            <a:xfrm>
              <a:off x="0" y="0"/>
              <a:ext cx="39564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241" name="CustomShape 3"/>
            <p:cNvSpPr/>
            <p:nvPr/>
          </p:nvSpPr>
          <p:spPr>
            <a:xfrm>
              <a:off x="11804400" y="0"/>
              <a:ext cx="39564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242" name="CustomShape 4"/>
            <p:cNvSpPr/>
            <p:nvPr/>
          </p:nvSpPr>
          <p:spPr>
            <a:xfrm rot="5400000">
              <a:off x="5898240" y="560160"/>
              <a:ext cx="395640" cy="12191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243" name="CustomShape 5"/>
            <p:cNvSpPr/>
            <p:nvPr/>
          </p:nvSpPr>
          <p:spPr>
            <a:xfrm rot="5400000">
              <a:off x="5898240" y="-5897880"/>
              <a:ext cx="395640" cy="12191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grpSp>
      <p:sp>
        <p:nvSpPr>
          <p:cNvPr id="244" name="CustomShape 6"/>
          <p:cNvSpPr/>
          <p:nvPr/>
        </p:nvSpPr>
        <p:spPr>
          <a:xfrm>
            <a:off x="1513440" y="0"/>
            <a:ext cx="2067480" cy="9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45" name="CustomShape 7"/>
          <p:cNvSpPr/>
          <p:nvPr/>
        </p:nvSpPr>
        <p:spPr>
          <a:xfrm>
            <a:off x="1420560" y="6550200"/>
            <a:ext cx="5454360" cy="181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600" spc="-1" strike="noStrike">
                <a:solidFill>
                  <a:srgbClr val="8e8e8e"/>
                </a:solidFill>
                <a:latin typeface="Open Sans"/>
                <a:ea typeface="Open Sans"/>
              </a:rPr>
              <a:t>Copyright © 2020, CAMH</a:t>
            </a:r>
            <a:endParaRPr b="0" lang="en-CA" sz="600" spc="-1" strike="noStrike">
              <a:latin typeface="Arial"/>
            </a:endParaRPr>
          </a:p>
        </p:txBody>
      </p:sp>
      <p:sp>
        <p:nvSpPr>
          <p:cNvPr id="246" name="PlaceHolder 8"/>
          <p:cNvSpPr>
            <a:spLocks noGrp="1"/>
          </p:cNvSpPr>
          <p:nvPr>
            <p:ph type="title"/>
          </p:nvPr>
        </p:nvSpPr>
        <p:spPr>
          <a:xfrm>
            <a:off x="1383480" y="1434240"/>
            <a:ext cx="9143640" cy="2215440"/>
          </a:xfrm>
          <a:prstGeom prst="rect">
            <a:avLst/>
          </a:prstGeom>
        </p:spPr>
        <p:txBody>
          <a:bodyPr anchor="b">
            <a:noAutofit/>
          </a:bodyPr>
          <a:p>
            <a:pPr>
              <a:lnSpc>
                <a:spcPct val="90000"/>
              </a:lnSpc>
            </a:pPr>
            <a:r>
              <a:rPr b="0" lang="en-US" sz="5600" spc="-1" strike="noStrike">
                <a:solidFill>
                  <a:srgbClr val="ffffff"/>
                </a:solidFill>
                <a:latin typeface="Open Sans Light"/>
                <a:ea typeface="Open Sans Light"/>
              </a:rPr>
              <a:t>Click to edit </a:t>
            </a:r>
            <a:br/>
            <a:r>
              <a:rPr b="0" lang="en-US" sz="5600" spc="-1" strike="noStrike">
                <a:solidFill>
                  <a:srgbClr val="ffffff"/>
                </a:solidFill>
                <a:latin typeface="Open Sans Light"/>
                <a:ea typeface="Open Sans Light"/>
              </a:rPr>
              <a:t>Master title style</a:t>
            </a:r>
            <a:endParaRPr b="0" lang="en-US" sz="5600" spc="-1" strike="noStrike">
              <a:solidFill>
                <a:srgbClr val="1e1e1e"/>
              </a:solidFill>
              <a:latin typeface="Arial"/>
            </a:endParaRPr>
          </a:p>
        </p:txBody>
      </p:sp>
      <p:sp>
        <p:nvSpPr>
          <p:cNvPr id="247" name="PlaceHolder 9"/>
          <p:cNvSpPr>
            <a:spLocks noGrp="1"/>
          </p:cNvSpPr>
          <p:nvPr>
            <p:ph type="body"/>
          </p:nvPr>
        </p:nvSpPr>
        <p:spPr>
          <a:xfrm>
            <a:off x="1348200" y="3716280"/>
            <a:ext cx="4665240" cy="632880"/>
          </a:xfrm>
          <a:prstGeom prst="rect">
            <a:avLst/>
          </a:prstGeom>
        </p:spPr>
        <p:txBody>
          <a:bodyPr>
            <a:normAutofit/>
          </a:bodyPr>
          <a:p>
            <a:pPr marL="52560" indent="-52200">
              <a:lnSpc>
                <a:spcPct val="90000"/>
              </a:lnSpc>
              <a:spcBef>
                <a:spcPts val="1001"/>
              </a:spcBef>
              <a:buClr>
                <a:srgbClr val="ffffff"/>
              </a:buClr>
              <a:buFont typeface=".AppleSystemUIFont"/>
              <a:buChar char=" "/>
            </a:pPr>
            <a:r>
              <a:rPr b="1" lang="en-CA" sz="2400" spc="-1" strike="noStrike">
                <a:solidFill>
                  <a:srgbClr val="ffffff"/>
                </a:solidFill>
                <a:latin typeface="Open Sans"/>
                <a:ea typeface="Open Sans"/>
              </a:rPr>
              <a:t>18-Apr-25</a:t>
            </a:r>
            <a:endParaRPr b="0" lang="en-US" sz="2400" spc="-1" strike="noStrike">
              <a:solidFill>
                <a:srgbClr val="1e1e1e"/>
              </a:solidFill>
              <a:latin typeface="Open Sans"/>
            </a:endParaRPr>
          </a:p>
        </p:txBody>
      </p:sp>
      <p:sp>
        <p:nvSpPr>
          <p:cNvPr id="248" name="PlaceHolder 10"/>
          <p:cNvSpPr>
            <a:spLocks noGrp="1"/>
          </p:cNvSpPr>
          <p:nvPr>
            <p:ph type="body"/>
          </p:nvPr>
        </p:nvSpPr>
        <p:spPr>
          <a:xfrm>
            <a:off x="4926600" y="5162400"/>
            <a:ext cx="5157720" cy="964800"/>
          </a:xfrm>
          <a:prstGeom prst="rect">
            <a:avLst/>
          </a:prstGeom>
        </p:spPr>
        <p:txBody>
          <a:bodyPr anchor="b">
            <a:normAutofit/>
          </a:bodyPr>
          <a:p>
            <a:pPr marL="52560" indent="-52200">
              <a:lnSpc>
                <a:spcPct val="80000"/>
              </a:lnSpc>
              <a:spcBef>
                <a:spcPts val="1001"/>
              </a:spcBef>
              <a:buClr>
                <a:srgbClr val="ffffff"/>
              </a:buClr>
              <a:buFont typeface=".AppleSystemUIFont"/>
              <a:buChar char=" "/>
            </a:pPr>
            <a:r>
              <a:rPr b="0" lang="en-US" sz="700" spc="-1" strike="noStrike">
                <a:solidFill>
                  <a:srgbClr val="ffffff"/>
                </a:solidFill>
                <a:latin typeface="Open Sans"/>
                <a:ea typeface="Open Sans"/>
              </a:rPr>
              <a:t>Click to edit Master text styles</a:t>
            </a:r>
            <a:endParaRPr b="0" lang="en-US" sz="700" spc="-1" strike="noStrike">
              <a:solidFill>
                <a:srgbClr val="1e1e1e"/>
              </a:solidFill>
              <a:latin typeface="Open Sans"/>
            </a:endParaRPr>
          </a:p>
        </p:txBody>
      </p:sp>
      <p:pic>
        <p:nvPicPr>
          <p:cNvPr id="249" name="Picture 5" descr=""/>
          <p:cNvPicPr/>
          <p:nvPr/>
        </p:nvPicPr>
        <p:blipFill>
          <a:blip r:embed="rId2"/>
          <a:srcRect l="0" t="0" r="0" b="27047"/>
          <a:stretch/>
        </p:blipFill>
        <p:spPr>
          <a:xfrm>
            <a:off x="1488960" y="5441400"/>
            <a:ext cx="1931040" cy="6390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e288d"/>
        </a:solidFill>
      </p:bgPr>
    </p:bg>
    <p:spTree>
      <p:nvGrpSpPr>
        <p:cNvPr id="1" name=""/>
        <p:cNvGrpSpPr/>
        <p:nvPr/>
      </p:nvGrpSpPr>
      <p:grpSpPr>
        <a:xfrm>
          <a:off x="0" y="0"/>
          <a:ext cx="0" cy="0"/>
          <a:chOff x="0" y="0"/>
          <a:chExt cx="0" cy="0"/>
        </a:xfrm>
      </p:grpSpPr>
      <p:grpSp>
        <p:nvGrpSpPr>
          <p:cNvPr id="286" name="Group 1"/>
          <p:cNvGrpSpPr/>
          <p:nvPr/>
        </p:nvGrpSpPr>
        <p:grpSpPr>
          <a:xfrm>
            <a:off x="0" y="0"/>
            <a:ext cx="12200040" cy="6857640"/>
            <a:chOff x="0" y="0"/>
            <a:chExt cx="12200040" cy="6857640"/>
          </a:xfrm>
        </p:grpSpPr>
        <p:sp>
          <p:nvSpPr>
            <p:cNvPr id="287" name="CustomShape 2"/>
            <p:cNvSpPr/>
            <p:nvPr/>
          </p:nvSpPr>
          <p:spPr>
            <a:xfrm>
              <a:off x="0" y="0"/>
              <a:ext cx="39564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288" name="CustomShape 3"/>
            <p:cNvSpPr/>
            <p:nvPr/>
          </p:nvSpPr>
          <p:spPr>
            <a:xfrm>
              <a:off x="11804400" y="0"/>
              <a:ext cx="39564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289" name="CustomShape 4"/>
            <p:cNvSpPr/>
            <p:nvPr/>
          </p:nvSpPr>
          <p:spPr>
            <a:xfrm rot="5400000">
              <a:off x="5898240" y="560160"/>
              <a:ext cx="395640" cy="12191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290" name="CustomShape 5"/>
            <p:cNvSpPr/>
            <p:nvPr/>
          </p:nvSpPr>
          <p:spPr>
            <a:xfrm rot="5400000">
              <a:off x="5898240" y="-5897880"/>
              <a:ext cx="395640" cy="12191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grpSp>
      <p:sp>
        <p:nvSpPr>
          <p:cNvPr id="291" name="CustomShape 6"/>
          <p:cNvSpPr/>
          <p:nvPr/>
        </p:nvSpPr>
        <p:spPr>
          <a:xfrm>
            <a:off x="1513440" y="0"/>
            <a:ext cx="2067480" cy="9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92" name="CustomShape 7"/>
          <p:cNvSpPr/>
          <p:nvPr/>
        </p:nvSpPr>
        <p:spPr>
          <a:xfrm>
            <a:off x="1427400" y="2118960"/>
            <a:ext cx="6740280" cy="10047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6000" spc="-1" strike="noStrike">
                <a:solidFill>
                  <a:srgbClr val="ffffff"/>
                </a:solidFill>
                <a:latin typeface="Open Sans"/>
                <a:ea typeface="Open Sans"/>
              </a:rPr>
              <a:t>Thank You</a:t>
            </a:r>
            <a:endParaRPr b="0" lang="en-CA" sz="6000" spc="-1" strike="noStrike">
              <a:latin typeface="Arial"/>
            </a:endParaRPr>
          </a:p>
        </p:txBody>
      </p:sp>
      <p:pic>
        <p:nvPicPr>
          <p:cNvPr id="293" name="Picture 3" descr=""/>
          <p:cNvPicPr/>
          <p:nvPr/>
        </p:nvPicPr>
        <p:blipFill>
          <a:blip r:embed="rId2"/>
          <a:srcRect l="0" t="0" r="0" b="27047"/>
          <a:stretch/>
        </p:blipFill>
        <p:spPr>
          <a:xfrm>
            <a:off x="1488960" y="5441400"/>
            <a:ext cx="1931040" cy="639000"/>
          </a:xfrm>
          <a:prstGeom prst="rect">
            <a:avLst/>
          </a:prstGeom>
          <a:ln w="0">
            <a:noFill/>
          </a:ln>
        </p:spPr>
      </p:pic>
      <p:sp>
        <p:nvSpPr>
          <p:cNvPr id="294" name="PlaceHolder 8"/>
          <p:cNvSpPr>
            <a:spLocks noGrp="1"/>
          </p:cNvSpPr>
          <p:nvPr>
            <p:ph type="title"/>
          </p:nvPr>
        </p:nvSpPr>
        <p:spPr>
          <a:xfrm>
            <a:off x="609480" y="273600"/>
            <a:ext cx="10972440" cy="1144800"/>
          </a:xfrm>
          <a:prstGeom prst="rect">
            <a:avLst/>
          </a:prstGeom>
        </p:spPr>
        <p:txBody>
          <a:bodyPr lIns="0" rIns="0" tIns="0" bIns="0" anchor="ctr">
            <a:noAutofit/>
          </a:bodyPr>
          <a:p>
            <a:r>
              <a:rPr b="0" lang="en-US" sz="1800" spc="-1" strike="noStrike">
                <a:solidFill>
                  <a:srgbClr val="1e1e1e"/>
                </a:solidFill>
                <a:latin typeface="Arial"/>
              </a:rPr>
              <a:t>Click to edit the title text format</a:t>
            </a:r>
            <a:endParaRPr b="0" lang="en-US" sz="1800" spc="-1" strike="noStrike">
              <a:solidFill>
                <a:srgbClr val="1e1e1e"/>
              </a:solidFill>
              <a:latin typeface="Arial"/>
            </a:endParaRPr>
          </a:p>
        </p:txBody>
      </p:sp>
      <p:sp>
        <p:nvSpPr>
          <p:cNvPr id="295" name="PlaceHolder 9"/>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700" spc="-1" strike="noStrike">
                <a:solidFill>
                  <a:srgbClr val="1e1e1e"/>
                </a:solidFill>
                <a:latin typeface="Open Sans"/>
              </a:rPr>
              <a:t>Click to edit the outline text format</a:t>
            </a:r>
            <a:endParaRPr b="0" lang="en-US" sz="1700" spc="-1" strike="noStrike">
              <a:solidFill>
                <a:srgbClr val="1e1e1e"/>
              </a:solidFill>
              <a:latin typeface="Open Sans"/>
            </a:endParaRPr>
          </a:p>
          <a:p>
            <a:pPr lvl="1" marL="864000" indent="-324000">
              <a:spcBef>
                <a:spcPts val="1134"/>
              </a:spcBef>
              <a:buClr>
                <a:srgbClr val="000000"/>
              </a:buClr>
              <a:buSzPct val="75000"/>
              <a:buFont typeface="Symbol" charset="2"/>
              <a:buChar char=""/>
            </a:pPr>
            <a:r>
              <a:rPr b="0" lang="en-US" sz="1300" spc="-1" strike="noStrike">
                <a:solidFill>
                  <a:srgbClr val="1e1e1e"/>
                </a:solidFill>
                <a:latin typeface="Open Sans"/>
              </a:rPr>
              <a:t>Second Outline Level</a:t>
            </a:r>
            <a:endParaRPr b="0" lang="en-US" sz="1300" spc="-1" strike="noStrike">
              <a:solidFill>
                <a:srgbClr val="1e1e1e"/>
              </a:solidFill>
              <a:latin typeface="Open Sans"/>
            </a:endParaRPr>
          </a:p>
          <a:p>
            <a:pPr lvl="2" marL="1296000" indent="-288000">
              <a:spcBef>
                <a:spcPts val="850"/>
              </a:spcBef>
              <a:buClr>
                <a:srgbClr val="000000"/>
              </a:buClr>
              <a:buSzPct val="45000"/>
              <a:buFont typeface="Wingdings" charset="2"/>
              <a:buChar char=""/>
            </a:pPr>
            <a:r>
              <a:rPr b="0" lang="en-US" sz="1700" spc="-1" strike="noStrike">
                <a:solidFill>
                  <a:srgbClr val="1e1e1e"/>
                </a:solidFill>
                <a:latin typeface="Open Sans"/>
              </a:rPr>
              <a:t>Third Outline Level</a:t>
            </a:r>
            <a:endParaRPr b="0" lang="en-US" sz="1700" spc="-1" strike="noStrike">
              <a:solidFill>
                <a:srgbClr val="1e1e1e"/>
              </a:solidFill>
              <a:latin typeface="Open Sans"/>
            </a:endParaRPr>
          </a:p>
          <a:p>
            <a:pPr lvl="3" marL="1728000" indent="-216000">
              <a:spcBef>
                <a:spcPts val="567"/>
              </a:spcBef>
              <a:buClr>
                <a:srgbClr val="000000"/>
              </a:buClr>
              <a:buSzPct val="75000"/>
              <a:buFont typeface="Symbol" charset="2"/>
              <a:buChar char=""/>
            </a:pPr>
            <a:r>
              <a:rPr b="1" lang="en-US" sz="1500" spc="-1" strike="noStrike">
                <a:solidFill>
                  <a:srgbClr val="1e1e1e"/>
                </a:solidFill>
                <a:latin typeface="Open Sans"/>
              </a:rPr>
              <a:t>Fourth Outline Level</a:t>
            </a:r>
            <a:endParaRPr b="1" lang="en-US" sz="1500" spc="-1" strike="noStrike">
              <a:solidFill>
                <a:srgbClr val="1e1e1e"/>
              </a:solidFill>
              <a:latin typeface="Open Sans"/>
            </a:endParaRPr>
          </a:p>
          <a:p>
            <a:pPr lvl="4" marL="2160000" indent="-216000">
              <a:spcBef>
                <a:spcPts val="283"/>
              </a:spcBef>
              <a:buClr>
                <a:srgbClr val="000000"/>
              </a:buClr>
              <a:buSzPct val="45000"/>
              <a:buFont typeface="Wingdings" charset="2"/>
              <a:buChar char=""/>
            </a:pPr>
            <a:r>
              <a:rPr b="1" lang="en-US" sz="2000" spc="-1" strike="noStrike">
                <a:solidFill>
                  <a:srgbClr val="1e1e1e"/>
                </a:solidFill>
                <a:latin typeface="Open Sans"/>
              </a:rPr>
              <a:t>Fifth Outline Level</a:t>
            </a:r>
            <a:endParaRPr b="1" lang="en-US" sz="2000" spc="-1" strike="noStrike">
              <a:solidFill>
                <a:srgbClr val="1e1e1e"/>
              </a:solidFill>
              <a:latin typeface="Open Sans"/>
            </a:endParaRPr>
          </a:p>
          <a:p>
            <a:pPr lvl="5" marL="2592000" indent="-216000">
              <a:spcBef>
                <a:spcPts val="283"/>
              </a:spcBef>
              <a:buClr>
                <a:srgbClr val="000000"/>
              </a:buClr>
              <a:buSzPct val="45000"/>
              <a:buFont typeface="Wingdings" charset="2"/>
              <a:buChar char=""/>
            </a:pPr>
            <a:r>
              <a:rPr b="1" lang="en-US" sz="2000" spc="-1" strike="noStrike">
                <a:solidFill>
                  <a:srgbClr val="1e1e1e"/>
                </a:solidFill>
                <a:latin typeface="Open Sans"/>
              </a:rPr>
              <a:t>Sixth Outline Level</a:t>
            </a:r>
            <a:endParaRPr b="1" lang="en-US" sz="2000" spc="-1" strike="noStrike">
              <a:solidFill>
                <a:srgbClr val="1e1e1e"/>
              </a:solidFill>
              <a:latin typeface="Open Sans"/>
            </a:endParaRPr>
          </a:p>
          <a:p>
            <a:pPr lvl="6" marL="3024000" indent="-216000">
              <a:spcBef>
                <a:spcPts val="283"/>
              </a:spcBef>
              <a:buClr>
                <a:srgbClr val="000000"/>
              </a:buClr>
              <a:buSzPct val="45000"/>
              <a:buFont typeface="Wingdings" charset="2"/>
              <a:buChar char=""/>
            </a:pPr>
            <a:r>
              <a:rPr b="1" lang="en-US" sz="2000" spc="-1" strike="noStrike">
                <a:solidFill>
                  <a:srgbClr val="1e1e1e"/>
                </a:solidFill>
                <a:latin typeface="Open Sans"/>
              </a:rPr>
              <a:t>Seventh Outline Level</a:t>
            </a:r>
            <a:endParaRPr b="1" lang="en-US" sz="2000" spc="-1" strike="noStrike">
              <a:solidFill>
                <a:srgbClr val="1e1e1e"/>
              </a:solidFill>
              <a:latin typeface="Open Sans"/>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slideLayout" Target="../slideLayouts/slideLayout25.xml"/><Relationship Id="rId9"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chart" Target="../charts/chart2.xml"/><Relationship Id="rId3" Type="http://schemas.openxmlformats.org/officeDocument/2006/relationships/slideLayout" Target="../slideLayouts/slideLayout25.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38.xml"/>
</Relationships>
</file>

<file path=ppt/slides/_rels/slide13.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chart" Target="../charts/chart4.xml"/><Relationship Id="rId3" Type="http://schemas.openxmlformats.org/officeDocument/2006/relationships/chart" Target="../charts/chart5.xml"/><Relationship Id="rId4"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chart" Target="../charts/chart6.xml"/><Relationship Id="rId2" Type="http://schemas.openxmlformats.org/officeDocument/2006/relationships/chart" Target="../charts/chart7.xml"/><Relationship Id="rId3" Type="http://schemas.openxmlformats.org/officeDocument/2006/relationships/slideLayout" Target="../slideLayouts/slideLayout25.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chart" Target="../charts/chart8.xml"/><Relationship Id="rId2" Type="http://schemas.openxmlformats.org/officeDocument/2006/relationships/slideLayout" Target="../slideLayouts/slideLayout25.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slideLayout" Target="../slideLayouts/slideLayout25.xml"/><Relationship Id="rId6"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25.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38.xml"/>
</Relationships>
</file>

<file path=ppt/slides/_rels/slide19.xml.rels><?xml version="1.0" encoding="UTF-8"?>
<Relationships xmlns="http://schemas.openxmlformats.org/package/2006/relationships"><Relationship Id="rId1" Type="http://schemas.openxmlformats.org/officeDocument/2006/relationships/chart" Target="../charts/chart9.xml"/><Relationship Id="rId2" Type="http://schemas.openxmlformats.org/officeDocument/2006/relationships/slideLayout" Target="../slideLayouts/slideLayout25.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chart" Target="../charts/chart10.xml"/><Relationship Id="rId2"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chart" Target="../charts/chart11.xml"/><Relationship Id="rId2" Type="http://schemas.openxmlformats.org/officeDocument/2006/relationships/chart" Target="../charts/chart12.xml"/><Relationship Id="rId3" Type="http://schemas.openxmlformats.org/officeDocument/2006/relationships/slideLayout" Target="../slideLayouts/slideLayout25.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38.xml"/>
</Relationships>
</file>

<file path=ppt/slides/_rels/slide23.xml.rels><?xml version="1.0" encoding="UTF-8"?>
<Relationships xmlns="http://schemas.openxmlformats.org/package/2006/relationships"><Relationship Id="rId1" Type="http://schemas.openxmlformats.org/officeDocument/2006/relationships/chart" Target="../charts/chart13.xml"/><Relationship Id="rId2" Type="http://schemas.openxmlformats.org/officeDocument/2006/relationships/slideLayout" Target="../slideLayouts/slideLayout25.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25.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chart" Target="../charts/chart14.xml"/><Relationship Id="rId2" Type="http://schemas.openxmlformats.org/officeDocument/2006/relationships/chart" Target="../charts/chart15.xml"/><Relationship Id="rId3" Type="http://schemas.openxmlformats.org/officeDocument/2006/relationships/slideLayout" Target="../slideLayouts/slideLayout25.xml"/><Relationship Id="rId4"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38.xml"/>
</Relationships>
</file>

<file path=ppt/slides/_rels/slide27.xml.rels><?xml version="1.0" encoding="UTF-8"?>
<Relationships xmlns="http://schemas.openxmlformats.org/package/2006/relationships"><Relationship Id="rId1" Type="http://schemas.openxmlformats.org/officeDocument/2006/relationships/chart" Target="../charts/chart16.xml"/><Relationship Id="rId2" Type="http://schemas.openxmlformats.org/officeDocument/2006/relationships/chart" Target="../charts/chart17.xml"/><Relationship Id="rId3" Type="http://schemas.openxmlformats.org/officeDocument/2006/relationships/slideLayout" Target="../slideLayouts/slideLayout25.xml"/><Relationship Id="rId4"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chart" Target="../charts/chart18.xml"/><Relationship Id="rId3" Type="http://schemas.openxmlformats.org/officeDocument/2006/relationships/slideLayout" Target="../slideLayouts/slideLayout25.xml"/><Relationship Id="rId4"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chart" Target="../charts/chart19.xml"/><Relationship Id="rId2" Type="http://schemas.openxmlformats.org/officeDocument/2006/relationships/chart" Target="../charts/chart20.xml"/><Relationship Id="rId3" Type="http://schemas.openxmlformats.org/officeDocument/2006/relationships/slideLayout" Target="../slideLayouts/slideLayout25.xml"/><Relationship Id="rId4"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38.xml"/>
</Relationships>
</file>

<file path=ppt/slides/_rels/slide31.xml.rels><?xml version="1.0" encoding="UTF-8"?>
<Relationships xmlns="http://schemas.openxmlformats.org/package/2006/relationships"><Relationship Id="rId1" Type="http://schemas.openxmlformats.org/officeDocument/2006/relationships/chart" Target="../charts/chart21.xml"/><Relationship Id="rId2" Type="http://schemas.openxmlformats.org/officeDocument/2006/relationships/chart" Target="../charts/chart22.xml"/><Relationship Id="rId3" Type="http://schemas.openxmlformats.org/officeDocument/2006/relationships/slideLayout" Target="../slideLayouts/slideLayout25.xml"/><Relationship Id="rId4"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chart" Target="../charts/chart23.xml"/><Relationship Id="rId2" Type="http://schemas.openxmlformats.org/officeDocument/2006/relationships/slideLayout" Target="../slideLayouts/slideLayout25.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chart" Target="../charts/chart24.xml"/><Relationship Id="rId2" Type="http://schemas.openxmlformats.org/officeDocument/2006/relationships/chart" Target="../charts/chart25.xml"/><Relationship Id="rId3" Type="http://schemas.openxmlformats.org/officeDocument/2006/relationships/slideLayout" Target="../slideLayouts/slideLayout25.xml"/><Relationship Id="rId4"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chart" Target="../charts/chart26.xml"/><Relationship Id="rId2" Type="http://schemas.openxmlformats.org/officeDocument/2006/relationships/slideLayout" Target="../slideLayouts/slideLayout25.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38.xml"/>
</Relationships>
</file>

<file path=ppt/slides/_rels/slide36.xml.rels><?xml version="1.0" encoding="UTF-8"?>
<Relationships xmlns="http://schemas.openxmlformats.org/package/2006/relationships"><Relationship Id="rId1" Type="http://schemas.openxmlformats.org/officeDocument/2006/relationships/chart" Target="../charts/chart27.xml"/><Relationship Id="rId2" Type="http://schemas.openxmlformats.org/officeDocument/2006/relationships/slideLayout" Target="../slideLayouts/slideLayout25.xml"/><Relationship Id="rId3"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chart" Target="../charts/chart28.xml"/><Relationship Id="rId2" Type="http://schemas.openxmlformats.org/officeDocument/2006/relationships/slideLayout" Target="../slideLayouts/slideLayout25.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38.xml"/>
</Relationships>
</file>

<file path=ppt/slides/_rels/slide39.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25.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1.xml.rels><?xml version="1.0" encoding="UTF-8"?>
<Relationships xmlns="http://schemas.openxmlformats.org/package/2006/relationships"><Relationship Id="rId1" Type="http://schemas.openxmlformats.org/officeDocument/2006/relationships/hyperlink" Target="https://kmb.camh.ca/ggtu" TargetMode="External"/><Relationship Id="rId2" Type="http://schemas.openxmlformats.org/officeDocument/2006/relationships/hyperlink" Target="https://kmb.camh.ca/ggtu" TargetMode="External"/><Relationship Id="rId3" Type="http://schemas.openxmlformats.org/officeDocument/2006/relationships/hyperlink" Target="https://www.eenetconnect.ca/g/gambling-gaming-technology-use" TargetMode="External"/><Relationship Id="rId4" Type="http://schemas.openxmlformats.org/officeDocument/2006/relationships/slideLayout" Target="../slideLayouts/slideLayout61.xml"/><Relationship Id="rId5"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7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9.jpeg"/><Relationship Id="rId2" Type="http://schemas.microsoft.com/office/2007/relationships/hdphoto" Target="../media/hdphoto1.wdp"/><Relationship Id="rId3" Type="http://schemas.openxmlformats.org/officeDocument/2006/relationships/slideLayout" Target="../slideLayouts/slideLayout1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slideLayout" Target="../slideLayouts/slideLayout25.xml"/><Relationship Id="rId8"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38.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TextShape 1"/>
          <p:cNvSpPr txBox="1"/>
          <p:nvPr/>
        </p:nvSpPr>
        <p:spPr>
          <a:xfrm>
            <a:off x="707400" y="640800"/>
            <a:ext cx="4665240" cy="1316520"/>
          </a:xfrm>
          <a:prstGeom prst="rect">
            <a:avLst/>
          </a:prstGeom>
          <a:noFill/>
          <a:ln w="0">
            <a:noFill/>
          </a:ln>
        </p:spPr>
        <p:txBody>
          <a:bodyPr anchor="b">
            <a:noAutofit/>
          </a:bodyPr>
          <a:p>
            <a:pPr>
              <a:lnSpc>
                <a:spcPct val="90000"/>
              </a:lnSpc>
            </a:pPr>
            <a:r>
              <a:rPr b="1" lang="en-US" sz="2800" spc="-1" strike="noStrike">
                <a:solidFill>
                  <a:srgbClr val="ffffff"/>
                </a:solidFill>
                <a:latin typeface="Open Sans Light"/>
                <a:ea typeface="Open Sans Light"/>
              </a:rPr>
              <a:t>Coping with Disaster: </a:t>
            </a:r>
            <a:r>
              <a:rPr b="0" lang="en-US" sz="2000" spc="-1" strike="noStrike">
                <a:solidFill>
                  <a:srgbClr val="ffffff"/>
                </a:solidFill>
                <a:latin typeface="Open Sans Light"/>
                <a:ea typeface="Open Sans Light"/>
              </a:rPr>
              <a:t>Mental Health, Substance Use and Financial Concerns Associated with Online Gambling During COVID-19 </a:t>
            </a:r>
            <a:endParaRPr b="0" lang="en-US" sz="2000" spc="-1" strike="noStrike">
              <a:solidFill>
                <a:srgbClr val="1e1e1e"/>
              </a:solidFill>
              <a:latin typeface="Arial"/>
            </a:endParaRPr>
          </a:p>
        </p:txBody>
      </p:sp>
      <p:sp>
        <p:nvSpPr>
          <p:cNvPr id="339" name="TextShape 2"/>
          <p:cNvSpPr txBox="1"/>
          <p:nvPr/>
        </p:nvSpPr>
        <p:spPr>
          <a:xfrm>
            <a:off x="611640" y="2490480"/>
            <a:ext cx="4665240" cy="2727360"/>
          </a:xfrm>
          <a:prstGeom prst="rect">
            <a:avLst/>
          </a:prstGeom>
          <a:noFill/>
          <a:ln w="0">
            <a:noFill/>
          </a:ln>
        </p:spPr>
        <p:txBody>
          <a:bodyPr>
            <a:normAutofit/>
          </a:bodyPr>
          <a:p>
            <a:pPr>
              <a:lnSpc>
                <a:spcPct val="90000"/>
              </a:lnSpc>
              <a:spcBef>
                <a:spcPts val="1001"/>
              </a:spcBef>
              <a:tabLst>
                <a:tab algn="l" pos="0"/>
              </a:tabLst>
            </a:pPr>
            <a:r>
              <a:rPr b="1" lang="en-US" sz="1700" spc="-1" strike="noStrike">
                <a:solidFill>
                  <a:srgbClr val="ffffff"/>
                </a:solidFill>
                <a:latin typeface="Open Sans"/>
                <a:ea typeface="Open Sans"/>
              </a:rPr>
              <a:t>Date: </a:t>
            </a:r>
            <a:r>
              <a:rPr b="0" lang="en-US" sz="1700" spc="-1" strike="noStrike">
                <a:solidFill>
                  <a:srgbClr val="ffffff"/>
                </a:solidFill>
                <a:latin typeface="Open Sans"/>
                <a:ea typeface="Open Sans"/>
              </a:rPr>
              <a:t>May 25, 2022</a:t>
            </a:r>
            <a:endParaRPr b="0" lang="en-US" sz="1700" spc="-1" strike="noStrike">
              <a:solidFill>
                <a:srgbClr val="1e1e1e"/>
              </a:solidFill>
              <a:latin typeface="Open Sans"/>
            </a:endParaRPr>
          </a:p>
          <a:p>
            <a:pPr>
              <a:lnSpc>
                <a:spcPct val="90000"/>
              </a:lnSpc>
              <a:spcBef>
                <a:spcPts val="1001"/>
              </a:spcBef>
              <a:tabLst>
                <a:tab algn="l" pos="0"/>
              </a:tabLst>
            </a:pPr>
            <a:r>
              <a:rPr b="1" lang="en-US" sz="1700" spc="-1" strike="noStrike">
                <a:solidFill>
                  <a:srgbClr val="ffffff"/>
                </a:solidFill>
                <a:latin typeface="Open Sans"/>
                <a:ea typeface="Open Sans"/>
              </a:rPr>
              <a:t>Time: </a:t>
            </a:r>
            <a:r>
              <a:rPr b="0" lang="en-US" sz="1700" spc="-1" strike="noStrike">
                <a:solidFill>
                  <a:srgbClr val="ffffff"/>
                </a:solidFill>
                <a:latin typeface="Open Sans"/>
                <a:ea typeface="Open Sans"/>
              </a:rPr>
              <a:t>1:00 – 2:00 PM EST</a:t>
            </a:r>
            <a:endParaRPr b="0" lang="en-US" sz="1700" spc="-1" strike="noStrike">
              <a:solidFill>
                <a:srgbClr val="1e1e1e"/>
              </a:solidFill>
              <a:latin typeface="Open Sans"/>
            </a:endParaRPr>
          </a:p>
          <a:p>
            <a:pPr>
              <a:lnSpc>
                <a:spcPct val="90000"/>
              </a:lnSpc>
              <a:spcBef>
                <a:spcPts val="1001"/>
              </a:spcBef>
              <a:tabLst>
                <a:tab algn="l" pos="0"/>
              </a:tabLst>
            </a:pPr>
            <a:endParaRPr b="0" lang="en-US" sz="1700" spc="-1" strike="noStrike">
              <a:solidFill>
                <a:srgbClr val="1e1e1e"/>
              </a:solidFill>
              <a:latin typeface="Open Sans"/>
            </a:endParaRPr>
          </a:p>
          <a:p>
            <a:pPr>
              <a:lnSpc>
                <a:spcPct val="90000"/>
              </a:lnSpc>
              <a:spcBef>
                <a:spcPts val="1001"/>
              </a:spcBef>
              <a:tabLst>
                <a:tab algn="l" pos="0"/>
              </a:tabLst>
            </a:pPr>
            <a:r>
              <a:rPr b="1" lang="en-US" sz="2000" spc="-1" strike="noStrike">
                <a:solidFill>
                  <a:srgbClr val="ffffff"/>
                </a:solidFill>
                <a:latin typeface="Open Sans"/>
                <a:ea typeface="Open Sans"/>
              </a:rPr>
              <a:t>Alex Price, PhD</a:t>
            </a:r>
            <a:endParaRPr b="0" lang="en-US" sz="2000" spc="-1" strike="noStrike">
              <a:solidFill>
                <a:srgbClr val="1e1e1e"/>
              </a:solidFill>
              <a:latin typeface="Open Sans"/>
            </a:endParaRPr>
          </a:p>
          <a:p>
            <a:pPr>
              <a:lnSpc>
                <a:spcPct val="90000"/>
              </a:lnSpc>
              <a:spcBef>
                <a:spcPts val="1001"/>
              </a:spcBef>
              <a:tabLst>
                <a:tab algn="l" pos="0"/>
              </a:tabLst>
            </a:pPr>
            <a:r>
              <a:rPr b="0" lang="en-US" sz="1600" spc="-1" strike="noStrike">
                <a:solidFill>
                  <a:srgbClr val="ffffff"/>
                </a:solidFill>
                <a:latin typeface="Open Sans"/>
                <a:ea typeface="Open Sans"/>
              </a:rPr>
              <a:t>Senior Researcher</a:t>
            </a:r>
            <a:endParaRPr b="0" lang="en-US" sz="1600" spc="-1" strike="noStrike">
              <a:solidFill>
                <a:srgbClr val="1e1e1e"/>
              </a:solidFill>
              <a:latin typeface="Open Sans"/>
            </a:endParaRPr>
          </a:p>
          <a:p>
            <a:pPr>
              <a:lnSpc>
                <a:spcPct val="90000"/>
              </a:lnSpc>
              <a:spcBef>
                <a:spcPts val="1001"/>
              </a:spcBef>
              <a:tabLst>
                <a:tab algn="l" pos="0"/>
              </a:tabLst>
            </a:pPr>
            <a:r>
              <a:rPr b="0" lang="en-US" sz="1600" spc="-1" strike="noStrike">
                <a:solidFill>
                  <a:srgbClr val="ffffff"/>
                </a:solidFill>
                <a:latin typeface="Open Sans"/>
                <a:ea typeface="Open Sans"/>
              </a:rPr>
              <a:t>Centre for the Advancement of Best Practices</a:t>
            </a:r>
            <a:endParaRPr b="0" lang="en-US" sz="1600" spc="-1" strike="noStrike">
              <a:solidFill>
                <a:srgbClr val="1e1e1e"/>
              </a:solidFill>
              <a:latin typeface="Open Sans"/>
            </a:endParaRPr>
          </a:p>
          <a:p>
            <a:pPr>
              <a:lnSpc>
                <a:spcPct val="90000"/>
              </a:lnSpc>
              <a:spcBef>
                <a:spcPts val="1001"/>
              </a:spcBef>
              <a:tabLst>
                <a:tab algn="l" pos="0"/>
              </a:tabLst>
            </a:pPr>
            <a:r>
              <a:rPr b="0" lang="en-US" sz="1600" spc="-1" strike="noStrike">
                <a:solidFill>
                  <a:srgbClr val="ffffff"/>
                </a:solidFill>
                <a:latin typeface="Open Sans"/>
                <a:ea typeface="Open Sans"/>
              </a:rPr>
              <a:t>Responsible Gambling Council (RGC)</a:t>
            </a:r>
            <a:endParaRPr b="0" lang="en-US" sz="1600" spc="-1" strike="noStrike">
              <a:solidFill>
                <a:srgbClr val="1e1e1e"/>
              </a:solidFill>
              <a:latin typeface="Open Sans"/>
            </a:endParaRPr>
          </a:p>
          <a:p>
            <a:pPr>
              <a:lnSpc>
                <a:spcPct val="90000"/>
              </a:lnSpc>
              <a:spcBef>
                <a:spcPts val="1001"/>
              </a:spcBef>
              <a:tabLst>
                <a:tab algn="l" pos="0"/>
              </a:tabLst>
            </a:pPr>
            <a:endParaRPr b="0" lang="en-US" sz="1600" spc="-1" strike="noStrike">
              <a:solidFill>
                <a:srgbClr val="1e1e1e"/>
              </a:solidFill>
              <a:latin typeface="Open Sans"/>
            </a:endParaRPr>
          </a:p>
        </p:txBody>
      </p:sp>
      <p:pic>
        <p:nvPicPr>
          <p:cNvPr id="340" name="Picture 6" descr=""/>
          <p:cNvPicPr/>
          <p:nvPr/>
        </p:nvPicPr>
        <p:blipFill>
          <a:blip r:embed="rId1"/>
          <a:stretch/>
        </p:blipFill>
        <p:spPr>
          <a:xfrm>
            <a:off x="3555360" y="4672800"/>
            <a:ext cx="2041920" cy="204192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TextShape 1"/>
          <p:cNvSpPr txBox="1"/>
          <p:nvPr/>
        </p:nvSpPr>
        <p:spPr>
          <a:xfrm>
            <a:off x="282240" y="6540480"/>
            <a:ext cx="582120" cy="236160"/>
          </a:xfrm>
          <a:prstGeom prst="rect">
            <a:avLst/>
          </a:prstGeom>
          <a:noFill/>
          <a:ln w="0">
            <a:noFill/>
          </a:ln>
        </p:spPr>
        <p:txBody>
          <a:bodyPr anchor="ctr">
            <a:noAutofit/>
          </a:bodyPr>
          <a:p>
            <a:pPr>
              <a:lnSpc>
                <a:spcPct val="100000"/>
              </a:lnSpc>
            </a:pPr>
            <a:fld id="{B5A58086-872C-46EE-8F92-52FB67E85213}" type="slidenum">
              <a:rPr b="1" lang="en-US" sz="700" spc="-1" strike="noStrike">
                <a:solidFill>
                  <a:srgbClr val="c6c6c6"/>
                </a:solidFill>
                <a:latin typeface="Manuale"/>
                <a:ea typeface="Manuale"/>
              </a:rPr>
              <a:t>8</a:t>
            </a:fld>
            <a:endParaRPr b="0" lang="en-CA" sz="700" spc="-1" strike="noStrike">
              <a:latin typeface="Times New Roman"/>
            </a:endParaRPr>
          </a:p>
        </p:txBody>
      </p:sp>
      <p:graphicFrame>
        <p:nvGraphicFramePr>
          <p:cNvPr id="1" name="Diagram1"/>
          <p:cNvGraphicFramePr/>
          <p:nvPr>
            <p:extLst>
              <p:ext uri="{D42A27DB-BD31-4B8C-83A1-F6EECF244321}">
                <p14:modId xmlns:p14="http://schemas.microsoft.com/office/powerpoint/2010/main" val="1977597098"/>
              </p:ext>
            </p:extLst>
          </p:nvPr>
        </p:nvGraphicFramePr>
        <p:xfrm>
          <a:off x="165600" y="623880"/>
          <a:ext cx="12026160" cy="53236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81" name="CustomShape 2"/>
          <p:cNvSpPr/>
          <p:nvPr/>
        </p:nvSpPr>
        <p:spPr>
          <a:xfrm>
            <a:off x="1644120" y="279000"/>
            <a:ext cx="1497960" cy="1306800"/>
          </a:xfrm>
          <a:prstGeom prst="downArrowCallout">
            <a:avLst>
              <a:gd name="adj1" fmla="val 25000"/>
              <a:gd name="adj2" fmla="val 25000"/>
              <a:gd name="adj3" fmla="val 25000"/>
              <a:gd name="adj4" fmla="val 64977"/>
            </a:avLst>
          </a:prstGeom>
          <a:solidFill>
            <a:schemeClr val="accent3"/>
          </a:soli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chorCtr="1">
            <a:noAutofit/>
          </a:bodyPr>
          <a:p>
            <a:pPr algn="ctr">
              <a:lnSpc>
                <a:spcPct val="100000"/>
              </a:lnSpc>
            </a:pPr>
            <a:r>
              <a:rPr b="1" lang="en-CA" sz="1100" spc="-1" strike="noStrike">
                <a:solidFill>
                  <a:srgbClr val="ffffff"/>
                </a:solidFill>
                <a:latin typeface="Arial"/>
              </a:rPr>
              <a:t>Sample</a:t>
            </a:r>
            <a:r>
              <a:rPr b="0" lang="en-CA" sz="1100" spc="-1" strike="noStrike">
                <a:solidFill>
                  <a:srgbClr val="ffffff"/>
                </a:solidFill>
                <a:latin typeface="Arial"/>
              </a:rPr>
              <a:t>: 2,015 </a:t>
            </a:r>
            <a:r>
              <a:rPr b="1" lang="en-CA" sz="1100" spc="-1" strike="noStrike">
                <a:solidFill>
                  <a:srgbClr val="ffffff"/>
                </a:solidFill>
                <a:latin typeface="Arial"/>
              </a:rPr>
              <a:t>Online</a:t>
            </a:r>
            <a:r>
              <a:rPr b="0" lang="en-CA" sz="1100" spc="-1" strike="noStrike">
                <a:solidFill>
                  <a:srgbClr val="ffffff"/>
                </a:solidFill>
                <a:latin typeface="Arial"/>
              </a:rPr>
              <a:t>: 1,302 </a:t>
            </a:r>
            <a:r>
              <a:rPr b="1" lang="en-CA" sz="1100" spc="-1" strike="noStrike">
                <a:solidFill>
                  <a:srgbClr val="ffffff"/>
                </a:solidFill>
                <a:latin typeface="Arial"/>
              </a:rPr>
              <a:t>Recontacts</a:t>
            </a:r>
            <a:r>
              <a:rPr b="0" lang="en-CA" sz="1100" spc="-1" strike="noStrike">
                <a:solidFill>
                  <a:srgbClr val="ffffff"/>
                </a:solidFill>
                <a:latin typeface="Arial"/>
              </a:rPr>
              <a:t>: 1,018</a:t>
            </a:r>
            <a:endParaRPr b="0" lang="en-CA" sz="1100" spc="-1" strike="noStrike">
              <a:latin typeface="Arial"/>
            </a:endParaRPr>
          </a:p>
        </p:txBody>
      </p:sp>
      <p:sp>
        <p:nvSpPr>
          <p:cNvPr id="382" name="CustomShape 3"/>
          <p:cNvSpPr/>
          <p:nvPr/>
        </p:nvSpPr>
        <p:spPr>
          <a:xfrm>
            <a:off x="912240" y="4719960"/>
            <a:ext cx="1593360" cy="1410480"/>
          </a:xfrm>
          <a:prstGeom prst="upArrowCallout">
            <a:avLst>
              <a:gd name="adj1" fmla="val 25000"/>
              <a:gd name="adj2" fmla="val 25000"/>
              <a:gd name="adj3" fmla="val 25000"/>
              <a:gd name="adj4" fmla="val 64977"/>
            </a:avLst>
          </a:prstGeom>
          <a:solidFill>
            <a:schemeClr val="accent3"/>
          </a:soli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en-CA" sz="1100" spc="-1" strike="noStrike">
                <a:solidFill>
                  <a:srgbClr val="ffffff"/>
                </a:solidFill>
                <a:latin typeface="Arial"/>
              </a:rPr>
              <a:t>Sample</a:t>
            </a:r>
            <a:r>
              <a:rPr b="0" lang="en-CA" sz="1100" spc="-1" strike="noStrike">
                <a:solidFill>
                  <a:srgbClr val="ffffff"/>
                </a:solidFill>
                <a:latin typeface="Arial"/>
              </a:rPr>
              <a:t>: 2,005 </a:t>
            </a:r>
            <a:r>
              <a:rPr b="1" lang="en-CA" sz="1100" spc="-1" strike="noStrike">
                <a:solidFill>
                  <a:srgbClr val="ffffff"/>
                </a:solidFill>
                <a:latin typeface="Arial"/>
              </a:rPr>
              <a:t>Online</a:t>
            </a:r>
            <a:r>
              <a:rPr b="0" lang="en-CA" sz="1100" spc="-1" strike="noStrike">
                <a:solidFill>
                  <a:srgbClr val="ffffff"/>
                </a:solidFill>
                <a:latin typeface="Arial"/>
              </a:rPr>
              <a:t>: 1,081 </a:t>
            </a:r>
            <a:endParaRPr b="0" lang="en-CA" sz="1100" spc="-1" strike="noStrike">
              <a:latin typeface="Arial"/>
            </a:endParaRPr>
          </a:p>
        </p:txBody>
      </p:sp>
      <p:sp>
        <p:nvSpPr>
          <p:cNvPr id="383" name="CustomShape 4"/>
          <p:cNvSpPr/>
          <p:nvPr/>
        </p:nvSpPr>
        <p:spPr>
          <a:xfrm>
            <a:off x="3325680" y="623880"/>
            <a:ext cx="1497960" cy="1306800"/>
          </a:xfrm>
          <a:prstGeom prst="downArrowCallout">
            <a:avLst>
              <a:gd name="adj1" fmla="val 25000"/>
              <a:gd name="adj2" fmla="val 25000"/>
              <a:gd name="adj3" fmla="val 25000"/>
              <a:gd name="adj4" fmla="val 64977"/>
            </a:avLst>
          </a:prstGeom>
          <a:solidFill>
            <a:schemeClr val="accent3"/>
          </a:soli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en-CA" sz="1100" spc="-1" strike="noStrike">
                <a:solidFill>
                  <a:srgbClr val="ffffff"/>
                </a:solidFill>
                <a:latin typeface="Arial"/>
              </a:rPr>
              <a:t>Sample</a:t>
            </a:r>
            <a:r>
              <a:rPr b="0" lang="en-CA" sz="1100" spc="-1" strike="noStrike">
                <a:solidFill>
                  <a:srgbClr val="ffffff"/>
                </a:solidFill>
                <a:latin typeface="Arial"/>
              </a:rPr>
              <a:t>: 2,000 </a:t>
            </a:r>
            <a:r>
              <a:rPr b="1" lang="en-CA" sz="1100" spc="-1" strike="noStrike">
                <a:solidFill>
                  <a:srgbClr val="ffffff"/>
                </a:solidFill>
                <a:latin typeface="Arial"/>
              </a:rPr>
              <a:t>Online</a:t>
            </a:r>
            <a:r>
              <a:rPr b="0" lang="en-CA" sz="1100" spc="-1" strike="noStrike">
                <a:solidFill>
                  <a:srgbClr val="ffffff"/>
                </a:solidFill>
                <a:latin typeface="Arial"/>
              </a:rPr>
              <a:t>: 545 </a:t>
            </a:r>
            <a:r>
              <a:rPr b="1" lang="en-CA" sz="1100" spc="-1" strike="noStrike">
                <a:solidFill>
                  <a:srgbClr val="ffffff"/>
                </a:solidFill>
                <a:latin typeface="Arial"/>
              </a:rPr>
              <a:t>Recontacts</a:t>
            </a:r>
            <a:r>
              <a:rPr b="0" lang="en-CA" sz="1100" spc="-1" strike="noStrike">
                <a:solidFill>
                  <a:srgbClr val="ffffff"/>
                </a:solidFill>
                <a:latin typeface="Arial"/>
              </a:rPr>
              <a:t>: 1,422 </a:t>
            </a:r>
            <a:r>
              <a:rPr b="1" lang="en-CA" sz="1100" spc="-1" strike="noStrike">
                <a:solidFill>
                  <a:srgbClr val="ffffff"/>
                </a:solidFill>
                <a:latin typeface="Arial"/>
              </a:rPr>
              <a:t>Longitudinal</a:t>
            </a:r>
            <a:r>
              <a:rPr b="0" lang="en-CA" sz="1100" spc="-1" strike="noStrike">
                <a:solidFill>
                  <a:srgbClr val="ffffff"/>
                </a:solidFill>
                <a:latin typeface="Arial"/>
              </a:rPr>
              <a:t>: 608</a:t>
            </a:r>
            <a:endParaRPr b="0" lang="en-CA" sz="1100" spc="-1" strike="noStrike">
              <a:latin typeface="Arial"/>
            </a:endParaRPr>
          </a:p>
        </p:txBody>
      </p:sp>
      <p:sp>
        <p:nvSpPr>
          <p:cNvPr id="384" name="CustomShape 5"/>
          <p:cNvSpPr/>
          <p:nvPr/>
        </p:nvSpPr>
        <p:spPr>
          <a:xfrm>
            <a:off x="5495040" y="4719960"/>
            <a:ext cx="1593360" cy="1410480"/>
          </a:xfrm>
          <a:prstGeom prst="upArrowCallout">
            <a:avLst>
              <a:gd name="adj1" fmla="val 25000"/>
              <a:gd name="adj2" fmla="val 25000"/>
              <a:gd name="adj3" fmla="val 25000"/>
              <a:gd name="adj4" fmla="val 64977"/>
            </a:avLst>
          </a:prstGeom>
          <a:solidFill>
            <a:schemeClr val="accent3"/>
          </a:soli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en-CA" sz="1100" spc="-1" strike="noStrike">
                <a:solidFill>
                  <a:srgbClr val="ffffff"/>
                </a:solidFill>
                <a:latin typeface="Arial"/>
              </a:rPr>
              <a:t>Sample</a:t>
            </a:r>
            <a:r>
              <a:rPr b="0" lang="en-CA" sz="1100" spc="-1" strike="noStrike">
                <a:solidFill>
                  <a:srgbClr val="ffffff"/>
                </a:solidFill>
                <a:latin typeface="Arial"/>
              </a:rPr>
              <a:t>: 5,003 (ON=1,155)</a:t>
            </a:r>
            <a:endParaRPr b="0" lang="en-CA" sz="1100" spc="-1" strike="noStrike">
              <a:latin typeface="Arial"/>
            </a:endParaRPr>
          </a:p>
          <a:p>
            <a:pPr algn="ctr">
              <a:lnSpc>
                <a:spcPct val="100000"/>
              </a:lnSpc>
            </a:pPr>
            <a:r>
              <a:rPr b="1" lang="en-CA" sz="1100" spc="-1" strike="noStrike">
                <a:solidFill>
                  <a:srgbClr val="ffffff"/>
                </a:solidFill>
                <a:latin typeface="Arial"/>
              </a:rPr>
              <a:t>Online</a:t>
            </a:r>
            <a:r>
              <a:rPr b="0" lang="en-CA" sz="1100" spc="-1" strike="noStrike">
                <a:solidFill>
                  <a:srgbClr val="ffffff"/>
                </a:solidFill>
                <a:latin typeface="Arial"/>
              </a:rPr>
              <a:t>: 3,933 (ON=928) </a:t>
            </a:r>
            <a:endParaRPr b="0" lang="en-CA" sz="1100" spc="-1" strike="noStrike">
              <a:latin typeface="Arial"/>
            </a:endParaRPr>
          </a:p>
        </p:txBody>
      </p:sp>
      <p:sp>
        <p:nvSpPr>
          <p:cNvPr id="385" name="CustomShape 6"/>
          <p:cNvSpPr/>
          <p:nvPr/>
        </p:nvSpPr>
        <p:spPr>
          <a:xfrm>
            <a:off x="7280280" y="4719960"/>
            <a:ext cx="1388520" cy="1410480"/>
          </a:xfrm>
          <a:prstGeom prst="upArrowCallout">
            <a:avLst>
              <a:gd name="adj1" fmla="val 25000"/>
              <a:gd name="adj2" fmla="val 25000"/>
              <a:gd name="adj3" fmla="val 25000"/>
              <a:gd name="adj4" fmla="val 64977"/>
            </a:avLst>
          </a:prstGeom>
          <a:solidFill>
            <a:schemeClr val="accent3"/>
          </a:soli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en-CA" sz="1100" spc="-1" strike="noStrike">
                <a:solidFill>
                  <a:srgbClr val="ffffff"/>
                </a:solidFill>
                <a:latin typeface="Arial"/>
              </a:rPr>
              <a:t>Sample</a:t>
            </a:r>
            <a:r>
              <a:rPr b="0" lang="en-CA" sz="1100" spc="-1" strike="noStrike">
                <a:solidFill>
                  <a:srgbClr val="ffffff"/>
                </a:solidFill>
                <a:latin typeface="Arial"/>
              </a:rPr>
              <a:t>: 900 </a:t>
            </a:r>
            <a:endParaRPr b="0" lang="en-CA" sz="1100" spc="-1" strike="noStrike">
              <a:latin typeface="Arial"/>
            </a:endParaRPr>
          </a:p>
          <a:p>
            <a:pPr algn="ctr">
              <a:lnSpc>
                <a:spcPct val="100000"/>
              </a:lnSpc>
            </a:pPr>
            <a:r>
              <a:rPr b="1" lang="en-CA" sz="1100" spc="-1" strike="noStrike">
                <a:solidFill>
                  <a:srgbClr val="ffffff"/>
                </a:solidFill>
                <a:latin typeface="Arial"/>
              </a:rPr>
              <a:t>Online</a:t>
            </a:r>
            <a:r>
              <a:rPr b="0" lang="en-CA" sz="1100" spc="-1" strike="noStrike">
                <a:solidFill>
                  <a:srgbClr val="ffffff"/>
                </a:solidFill>
                <a:latin typeface="Arial"/>
              </a:rPr>
              <a:t>: 723</a:t>
            </a:r>
            <a:endParaRPr b="0" lang="en-CA" sz="1100" spc="-1" strike="noStrike">
              <a:latin typeface="Arial"/>
            </a:endParaRPr>
          </a:p>
        </p:txBody>
      </p:sp>
      <p:sp>
        <p:nvSpPr>
          <p:cNvPr id="386" name="CustomShape 7"/>
          <p:cNvSpPr/>
          <p:nvPr/>
        </p:nvSpPr>
        <p:spPr>
          <a:xfrm>
            <a:off x="8861040" y="4719960"/>
            <a:ext cx="1388520" cy="1410480"/>
          </a:xfrm>
          <a:prstGeom prst="upArrowCallout">
            <a:avLst>
              <a:gd name="adj1" fmla="val 25000"/>
              <a:gd name="adj2" fmla="val 25000"/>
              <a:gd name="adj3" fmla="val 25000"/>
              <a:gd name="adj4" fmla="val 64977"/>
            </a:avLst>
          </a:prstGeom>
          <a:solidFill>
            <a:schemeClr val="accent3"/>
          </a:soli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en-CA" sz="1100" spc="-1" strike="noStrike">
                <a:solidFill>
                  <a:srgbClr val="ffffff"/>
                </a:solidFill>
                <a:latin typeface="Arial"/>
              </a:rPr>
              <a:t>Sample</a:t>
            </a:r>
            <a:r>
              <a:rPr b="0" lang="en-CA" sz="1100" spc="-1" strike="noStrike">
                <a:solidFill>
                  <a:srgbClr val="ffffff"/>
                </a:solidFill>
                <a:latin typeface="Arial"/>
              </a:rPr>
              <a:t>: 5,001 </a:t>
            </a:r>
            <a:endParaRPr b="0" lang="en-CA" sz="1100" spc="-1" strike="noStrike">
              <a:latin typeface="Arial"/>
            </a:endParaRPr>
          </a:p>
          <a:p>
            <a:pPr algn="ctr">
              <a:lnSpc>
                <a:spcPct val="100000"/>
              </a:lnSpc>
            </a:pPr>
            <a:r>
              <a:rPr b="1" lang="en-CA" sz="1100" spc="-1" strike="noStrike">
                <a:solidFill>
                  <a:srgbClr val="ffffff"/>
                </a:solidFill>
                <a:latin typeface="Arial"/>
              </a:rPr>
              <a:t>Online</a:t>
            </a:r>
            <a:r>
              <a:rPr b="0" lang="en-CA" sz="1100" spc="-1" strike="noStrike">
                <a:solidFill>
                  <a:srgbClr val="ffffff"/>
                </a:solidFill>
                <a:latin typeface="Arial"/>
              </a:rPr>
              <a:t>: 1,831</a:t>
            </a:r>
            <a:endParaRPr b="0" lang="en-CA" sz="1100" spc="-1" strike="noStrike">
              <a:latin typeface="Arial"/>
            </a:endParaRPr>
          </a:p>
        </p:txBody>
      </p:sp>
      <p:sp>
        <p:nvSpPr>
          <p:cNvPr id="387" name="TextShape 8"/>
          <p:cNvSpPr txBox="1"/>
          <p:nvPr/>
        </p:nvSpPr>
        <p:spPr>
          <a:xfrm>
            <a:off x="4740480" y="35640"/>
            <a:ext cx="6917760" cy="618840"/>
          </a:xfrm>
          <a:prstGeom prst="rect">
            <a:avLst/>
          </a:prstGeom>
          <a:noFill/>
          <a:ln w="0">
            <a:noFill/>
          </a:ln>
        </p:spPr>
        <p:txBody>
          <a:bodyPr anchor="ctr">
            <a:noAutofit/>
          </a:bodyPr>
          <a:p>
            <a:pPr>
              <a:lnSpc>
                <a:spcPct val="90000"/>
              </a:lnSpc>
            </a:pPr>
            <a:r>
              <a:rPr b="1" lang="en-CA" sz="2800" spc="-1" strike="noStrike">
                <a:solidFill>
                  <a:srgbClr val="175e8d"/>
                </a:solidFill>
                <a:latin typeface="Open Sans"/>
                <a:ea typeface="Open Sans"/>
              </a:rPr>
              <a:t>Data Developments: RGC and Friends</a:t>
            </a:r>
            <a:endParaRPr b="0" lang="en-US" sz="2800" spc="-1" strike="noStrike">
              <a:solidFill>
                <a:srgbClr val="1e1e1e"/>
              </a:solidFill>
              <a:latin typeface="Arial"/>
            </a:endParaRPr>
          </a:p>
        </p:txBody>
      </p:sp>
      <p:pic>
        <p:nvPicPr>
          <p:cNvPr id="388" name="Picture 15" descr=""/>
          <p:cNvPicPr/>
          <p:nvPr/>
        </p:nvPicPr>
        <p:blipFill>
          <a:blip r:embed="rId6"/>
          <a:stretch/>
        </p:blipFill>
        <p:spPr>
          <a:xfrm>
            <a:off x="10864440" y="5325120"/>
            <a:ext cx="1227600" cy="1227600"/>
          </a:xfrm>
          <a:prstGeom prst="rect">
            <a:avLst/>
          </a:prstGeom>
          <a:ln w="0">
            <a:noFill/>
          </a:ln>
        </p:spPr>
      </p:pic>
      <p:pic>
        <p:nvPicPr>
          <p:cNvPr id="389" name="Picture 16" descr=""/>
          <p:cNvPicPr/>
          <p:nvPr/>
        </p:nvPicPr>
        <p:blipFill>
          <a:blip r:embed="rId7"/>
          <a:stretch/>
        </p:blipFill>
        <p:spPr>
          <a:xfrm>
            <a:off x="152640" y="0"/>
            <a:ext cx="1167840" cy="1167840"/>
          </a:xfrm>
          <a:prstGeom prst="rect">
            <a:avLst/>
          </a:prstGeom>
          <a:ln w="0">
            <a:noFill/>
          </a:ln>
        </p:spPr>
      </p:pic>
      <p:sp>
        <p:nvSpPr>
          <p:cNvPr id="390" name="CustomShape 9"/>
          <p:cNvSpPr/>
          <p:nvPr/>
        </p:nvSpPr>
        <p:spPr>
          <a:xfrm>
            <a:off x="10962720" y="6553080"/>
            <a:ext cx="1391760" cy="2577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CA" sz="1100" spc="-1" strike="noStrike">
                <a:solidFill>
                  <a:srgbClr val="1e1e1e"/>
                </a:solidFill>
                <a:latin typeface="Arial"/>
              </a:rPr>
              <a:t>www.ogrs.ca</a:t>
            </a:r>
            <a:endParaRPr b="0" lang="en-CA" sz="11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CustomShape 1"/>
          <p:cNvSpPr/>
          <p:nvPr/>
        </p:nvSpPr>
        <p:spPr>
          <a:xfrm flipV="1" rot="16200000">
            <a:off x="-2858760" y="1251000"/>
            <a:ext cx="12247200" cy="9710640"/>
          </a:xfrm>
          <a:prstGeom prst="wave">
            <a:avLst>
              <a:gd name="adj1" fmla="val 12500"/>
              <a:gd name="adj2" fmla="val 0"/>
            </a:avLst>
          </a:prstGeom>
          <a:solidFill>
            <a:schemeClr val="accent2">
              <a:lumMod val="50000"/>
            </a:schemeClr>
          </a:soli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392" name="TextShape 2"/>
          <p:cNvSpPr txBox="1"/>
          <p:nvPr/>
        </p:nvSpPr>
        <p:spPr>
          <a:xfrm>
            <a:off x="463680" y="1571400"/>
            <a:ext cx="5318280" cy="4350960"/>
          </a:xfrm>
          <a:prstGeom prst="rect">
            <a:avLst/>
          </a:prstGeom>
          <a:noFill/>
          <a:ln w="0">
            <a:noFill/>
          </a:ln>
        </p:spPr>
        <p:txBody>
          <a:bodyPr>
            <a:normAutofit/>
          </a:bodyPr>
          <a:p>
            <a:pPr marL="52560" indent="-52200">
              <a:lnSpc>
                <a:spcPct val="90000"/>
              </a:lnSpc>
              <a:spcBef>
                <a:spcPts val="1001"/>
              </a:spcBef>
              <a:buClr>
                <a:srgbClr val="ffffff"/>
              </a:buClr>
              <a:buFont typeface="Wingdings" charset="2"/>
              <a:buChar char=""/>
            </a:pPr>
            <a:r>
              <a:rPr b="0" lang="en-CA" sz="1800" spc="-1" strike="noStrike">
                <a:solidFill>
                  <a:srgbClr val="ffffff"/>
                </a:solidFill>
                <a:latin typeface="Open Sans"/>
                <a:ea typeface="Open Sans"/>
              </a:rPr>
              <a:t> </a:t>
            </a:r>
            <a:r>
              <a:rPr b="0" lang="en-CA" sz="1800" spc="-1" strike="noStrike">
                <a:solidFill>
                  <a:srgbClr val="ffffff"/>
                </a:solidFill>
                <a:latin typeface="Open Sans"/>
                <a:ea typeface="Open Sans"/>
              </a:rPr>
              <a:t>Online panel (</a:t>
            </a:r>
            <a:r>
              <a:rPr b="0" i="1" lang="en-CA" sz="1800" spc="-1" strike="noStrike">
                <a:solidFill>
                  <a:srgbClr val="ffffff"/>
                </a:solidFill>
                <a:latin typeface="Open Sans"/>
                <a:ea typeface="Open Sans"/>
              </a:rPr>
              <a:t>AskingCanadians</a:t>
            </a:r>
            <a:r>
              <a:rPr b="0" lang="en-CA" sz="1800" spc="-1" strike="noStrike">
                <a:solidFill>
                  <a:srgbClr val="ffffff"/>
                </a:solidFill>
                <a:latin typeface="Open Sans"/>
                <a:ea typeface="Open Sans"/>
              </a:rPr>
              <a:t>, 1M+ Canadian sampling pool) </a:t>
            </a:r>
            <a:endParaRPr b="0" lang="en-US" sz="1800" spc="-1" strike="noStrike">
              <a:solidFill>
                <a:srgbClr val="1e1e1e"/>
              </a:solidFill>
              <a:latin typeface="Open Sans"/>
            </a:endParaRPr>
          </a:p>
          <a:p>
            <a:pPr marL="52560" indent="-52200">
              <a:lnSpc>
                <a:spcPct val="90000"/>
              </a:lnSpc>
              <a:spcBef>
                <a:spcPts val="1001"/>
              </a:spcBef>
              <a:buClr>
                <a:srgbClr val="ffffff"/>
              </a:buClr>
              <a:buFont typeface="Wingdings" charset="2"/>
              <a:buChar char=""/>
            </a:pPr>
            <a:r>
              <a:rPr b="0" lang="en-CA" sz="1800" spc="-1" strike="noStrike">
                <a:solidFill>
                  <a:srgbClr val="ffffff"/>
                </a:solidFill>
                <a:latin typeface="Open Sans"/>
                <a:ea typeface="Open Sans"/>
              </a:rPr>
              <a:t>18+ years of age</a:t>
            </a:r>
            <a:endParaRPr b="0" lang="en-US" sz="1800" spc="-1" strike="noStrike">
              <a:solidFill>
                <a:srgbClr val="1e1e1e"/>
              </a:solidFill>
              <a:latin typeface="Open Sans"/>
            </a:endParaRPr>
          </a:p>
          <a:p>
            <a:pPr marL="52560" indent="-52200">
              <a:lnSpc>
                <a:spcPct val="90000"/>
              </a:lnSpc>
              <a:spcBef>
                <a:spcPts val="1001"/>
              </a:spcBef>
              <a:buClr>
                <a:srgbClr val="ffffff"/>
              </a:buClr>
              <a:buFont typeface="Wingdings" charset="2"/>
              <a:buChar char=""/>
            </a:pPr>
            <a:r>
              <a:rPr b="0" lang="en-CA" sz="1800" spc="-1" strike="noStrike">
                <a:solidFill>
                  <a:srgbClr val="ffffff"/>
                </a:solidFill>
                <a:latin typeface="Open Sans"/>
                <a:ea typeface="Open Sans"/>
              </a:rPr>
              <a:t> </a:t>
            </a:r>
            <a:r>
              <a:rPr b="0" lang="en-CA" sz="1800" spc="-1" strike="noStrike">
                <a:solidFill>
                  <a:srgbClr val="ffffff"/>
                </a:solidFill>
                <a:latin typeface="Open Sans"/>
                <a:ea typeface="Open Sans"/>
              </a:rPr>
              <a:t>Ontario residents (3+ months)</a:t>
            </a:r>
            <a:endParaRPr b="0" lang="en-US" sz="1800" spc="-1" strike="noStrike">
              <a:solidFill>
                <a:srgbClr val="1e1e1e"/>
              </a:solidFill>
              <a:latin typeface="Open Sans"/>
            </a:endParaRPr>
          </a:p>
          <a:p>
            <a:pPr marL="52560" indent="-52200">
              <a:lnSpc>
                <a:spcPct val="90000"/>
              </a:lnSpc>
              <a:spcBef>
                <a:spcPts val="1001"/>
              </a:spcBef>
              <a:buClr>
                <a:srgbClr val="ffffff"/>
              </a:buClr>
              <a:buFont typeface="Wingdings" charset="2"/>
              <a:buChar char=""/>
            </a:pPr>
            <a:r>
              <a:rPr b="0" lang="en-CA" sz="1800" spc="-1" strike="noStrike">
                <a:solidFill>
                  <a:srgbClr val="ffffff"/>
                </a:solidFill>
                <a:latin typeface="Open Sans"/>
                <a:ea typeface="Open Sans"/>
              </a:rPr>
              <a:t> </a:t>
            </a:r>
            <a:r>
              <a:rPr b="0" lang="en-CA" sz="1800" spc="-1" strike="noStrike">
                <a:solidFill>
                  <a:srgbClr val="ffffff"/>
                </a:solidFill>
                <a:latin typeface="Open Sans"/>
                <a:ea typeface="Open Sans"/>
              </a:rPr>
              <a:t>past-year gambling experience</a:t>
            </a:r>
            <a:endParaRPr b="0" lang="en-US" sz="1800" spc="-1" strike="noStrike">
              <a:solidFill>
                <a:srgbClr val="1e1e1e"/>
              </a:solidFill>
              <a:latin typeface="Open Sans"/>
            </a:endParaRPr>
          </a:p>
          <a:p>
            <a:pPr marL="52560" indent="-52200">
              <a:lnSpc>
                <a:spcPct val="90000"/>
              </a:lnSpc>
              <a:spcBef>
                <a:spcPts val="1001"/>
              </a:spcBef>
              <a:buClr>
                <a:srgbClr val="ffffff"/>
              </a:buClr>
              <a:buFont typeface="Wingdings" charset="2"/>
              <a:buChar char=""/>
            </a:pPr>
            <a:r>
              <a:rPr b="0" lang="en-CA" sz="1800" spc="-1" strike="noStrike">
                <a:solidFill>
                  <a:srgbClr val="ffffff"/>
                </a:solidFill>
                <a:latin typeface="Open Sans"/>
                <a:ea typeface="Open Sans"/>
              </a:rPr>
              <a:t> </a:t>
            </a:r>
            <a:r>
              <a:rPr b="0" lang="en-CA" sz="1800" spc="-1" strike="noStrike">
                <a:solidFill>
                  <a:srgbClr val="ffffff"/>
                </a:solidFill>
                <a:latin typeface="Open Sans"/>
                <a:ea typeface="Open Sans"/>
              </a:rPr>
              <a:t>Quota-based random selection sampling strategy based on StatsCan census distribution estimates</a:t>
            </a:r>
            <a:endParaRPr b="0" lang="en-US" sz="1800" spc="-1" strike="noStrike">
              <a:solidFill>
                <a:srgbClr val="1e1e1e"/>
              </a:solidFill>
              <a:latin typeface="Open Sans"/>
            </a:endParaRPr>
          </a:p>
          <a:p>
            <a:pPr lvl="1" marL="409680" indent="-149040">
              <a:lnSpc>
                <a:spcPct val="90000"/>
              </a:lnSpc>
              <a:spcBef>
                <a:spcPts val="499"/>
              </a:spcBef>
              <a:buClr>
                <a:srgbClr val="ffffff"/>
              </a:buClr>
              <a:buFont typeface="Wingdings" charset="2"/>
              <a:buChar char=""/>
            </a:pPr>
            <a:r>
              <a:rPr b="0" lang="en-CA" sz="1600" spc="-1" strike="noStrike">
                <a:solidFill>
                  <a:srgbClr val="ffffff"/>
                </a:solidFill>
                <a:latin typeface="Open Sans"/>
                <a:ea typeface="Open Sans"/>
              </a:rPr>
              <a:t>Age </a:t>
            </a:r>
            <a:endParaRPr b="0" lang="en-US" sz="1600" spc="-1" strike="noStrike">
              <a:solidFill>
                <a:srgbClr val="1e1e1e"/>
              </a:solidFill>
              <a:latin typeface="Open Sans"/>
            </a:endParaRPr>
          </a:p>
          <a:p>
            <a:pPr lvl="1" marL="409680" indent="-149040">
              <a:lnSpc>
                <a:spcPct val="90000"/>
              </a:lnSpc>
              <a:spcBef>
                <a:spcPts val="499"/>
              </a:spcBef>
              <a:buClr>
                <a:srgbClr val="ffffff"/>
              </a:buClr>
              <a:buFont typeface="Wingdings" charset="2"/>
              <a:buChar char=""/>
            </a:pPr>
            <a:r>
              <a:rPr b="0" lang="en-CA" sz="1600" spc="-1" strike="noStrike">
                <a:solidFill>
                  <a:srgbClr val="ffffff"/>
                </a:solidFill>
                <a:latin typeface="Open Sans"/>
                <a:ea typeface="Open Sans"/>
              </a:rPr>
              <a:t>Male/Female</a:t>
            </a:r>
            <a:endParaRPr b="0" lang="en-US" sz="1600" spc="-1" strike="noStrike">
              <a:solidFill>
                <a:srgbClr val="1e1e1e"/>
              </a:solidFill>
              <a:latin typeface="Open Sans"/>
            </a:endParaRPr>
          </a:p>
          <a:p>
            <a:pPr lvl="1" marL="409680" indent="-149040">
              <a:lnSpc>
                <a:spcPct val="90000"/>
              </a:lnSpc>
              <a:spcBef>
                <a:spcPts val="499"/>
              </a:spcBef>
              <a:buClr>
                <a:srgbClr val="ffffff"/>
              </a:buClr>
              <a:buFont typeface="Wingdings" charset="2"/>
              <a:buChar char=""/>
            </a:pPr>
            <a:r>
              <a:rPr b="0" lang="en-CA" sz="1600" spc="-1" strike="noStrike">
                <a:solidFill>
                  <a:srgbClr val="ffffff"/>
                </a:solidFill>
                <a:latin typeface="Open Sans"/>
                <a:ea typeface="Open Sans"/>
              </a:rPr>
              <a:t>Geographic region (prevalence study)</a:t>
            </a:r>
            <a:endParaRPr b="0" lang="en-US" sz="1600" spc="-1" strike="noStrike">
              <a:solidFill>
                <a:srgbClr val="1e1e1e"/>
              </a:solidFill>
              <a:latin typeface="Open Sans"/>
            </a:endParaRPr>
          </a:p>
        </p:txBody>
      </p:sp>
      <p:sp>
        <p:nvSpPr>
          <p:cNvPr id="393" name="TextShape 3"/>
          <p:cNvSpPr txBox="1"/>
          <p:nvPr/>
        </p:nvSpPr>
        <p:spPr>
          <a:xfrm>
            <a:off x="282240" y="6540480"/>
            <a:ext cx="582120" cy="236160"/>
          </a:xfrm>
          <a:prstGeom prst="rect">
            <a:avLst/>
          </a:prstGeom>
          <a:noFill/>
          <a:ln w="0">
            <a:noFill/>
          </a:ln>
        </p:spPr>
        <p:txBody>
          <a:bodyPr anchor="ctr">
            <a:noAutofit/>
          </a:bodyPr>
          <a:p>
            <a:pPr>
              <a:lnSpc>
                <a:spcPct val="100000"/>
              </a:lnSpc>
            </a:pPr>
            <a:fld id="{765DEC2C-3DF6-40DB-B514-0FC650CA6E22}" type="slidenum">
              <a:rPr b="1" lang="en-US" sz="700" spc="-1" strike="noStrike">
                <a:solidFill>
                  <a:srgbClr val="c6c6c6"/>
                </a:solidFill>
                <a:latin typeface="Manuale"/>
                <a:ea typeface="Manuale"/>
              </a:rPr>
              <a:t>11</a:t>
            </a:fld>
            <a:endParaRPr b="0" lang="en-CA" sz="700" spc="-1" strike="noStrike">
              <a:latin typeface="Times New Roman"/>
            </a:endParaRPr>
          </a:p>
        </p:txBody>
      </p:sp>
      <p:sp>
        <p:nvSpPr>
          <p:cNvPr id="394" name="TextShape 4"/>
          <p:cNvSpPr txBox="1"/>
          <p:nvPr/>
        </p:nvSpPr>
        <p:spPr>
          <a:xfrm>
            <a:off x="698040" y="396720"/>
            <a:ext cx="4849560" cy="618840"/>
          </a:xfrm>
          <a:prstGeom prst="rect">
            <a:avLst/>
          </a:prstGeom>
          <a:noFill/>
          <a:ln w="0">
            <a:noFill/>
          </a:ln>
        </p:spPr>
        <p:txBody>
          <a:bodyPr anchor="ctr">
            <a:noAutofit/>
          </a:bodyPr>
          <a:p>
            <a:pPr>
              <a:lnSpc>
                <a:spcPct val="90000"/>
              </a:lnSpc>
            </a:pPr>
            <a:r>
              <a:rPr b="1" lang="en-CA" sz="2500" spc="-1" strike="noStrike">
                <a:solidFill>
                  <a:srgbClr val="ffffff"/>
                </a:solidFill>
                <a:latin typeface="Open Sans"/>
                <a:ea typeface="Open Sans"/>
              </a:rPr>
              <a:t>Recruitment and Sampling</a:t>
            </a:r>
            <a:endParaRPr b="0" lang="en-US" sz="2500" spc="-1" strike="noStrike">
              <a:solidFill>
                <a:srgbClr val="1e1e1e"/>
              </a:solidFill>
              <a:latin typeface="Arial"/>
            </a:endParaRPr>
          </a:p>
        </p:txBody>
      </p:sp>
      <p:graphicFrame>
        <p:nvGraphicFramePr>
          <p:cNvPr id="395" name="Chart 6"/>
          <p:cNvGraphicFramePr/>
          <p:nvPr/>
        </p:nvGraphicFramePr>
        <p:xfrm>
          <a:off x="6392160" y="323640"/>
          <a:ext cx="5880600" cy="361656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96" name="Chart 7"/>
          <p:cNvGraphicFramePr/>
          <p:nvPr/>
        </p:nvGraphicFramePr>
        <p:xfrm>
          <a:off x="6286320" y="3946680"/>
          <a:ext cx="5896440" cy="291096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TextShape 1"/>
          <p:cNvSpPr txBox="1"/>
          <p:nvPr/>
        </p:nvSpPr>
        <p:spPr>
          <a:xfrm>
            <a:off x="1269000" y="1216800"/>
            <a:ext cx="9590040" cy="1655280"/>
          </a:xfrm>
          <a:prstGeom prst="rect">
            <a:avLst/>
          </a:prstGeom>
          <a:noFill/>
          <a:ln w="0">
            <a:noFill/>
          </a:ln>
        </p:spPr>
        <p:txBody>
          <a:bodyPr anchor="ctr">
            <a:noAutofit/>
          </a:bodyPr>
          <a:p>
            <a:pPr algn="ctr">
              <a:lnSpc>
                <a:spcPct val="90000"/>
              </a:lnSpc>
              <a:spcBef>
                <a:spcPts val="1001"/>
              </a:spcBef>
              <a:tabLst>
                <a:tab algn="l" pos="0"/>
              </a:tabLst>
            </a:pPr>
            <a:r>
              <a:rPr b="1" lang="en-CA" sz="6000" spc="-1" strike="noStrike">
                <a:solidFill>
                  <a:srgbClr val="ffffff"/>
                </a:solidFill>
                <a:latin typeface="Open Sans"/>
                <a:ea typeface="Open Sans"/>
              </a:rPr>
              <a:t>Gambling During the Pandemic in Ontario</a:t>
            </a:r>
            <a:endParaRPr b="0" lang="en-CA" sz="6000" spc="-1" strike="noStrike">
              <a:latin typeface="Arial"/>
            </a:endParaRPr>
          </a:p>
        </p:txBody>
      </p:sp>
      <p:sp>
        <p:nvSpPr>
          <p:cNvPr id="398" name="TextShape 2"/>
          <p:cNvSpPr txBox="1"/>
          <p:nvPr/>
        </p:nvSpPr>
        <p:spPr>
          <a:xfrm>
            <a:off x="282240" y="6540480"/>
            <a:ext cx="582120" cy="236160"/>
          </a:xfrm>
          <a:prstGeom prst="rect">
            <a:avLst/>
          </a:prstGeom>
          <a:noFill/>
          <a:ln w="0">
            <a:noFill/>
          </a:ln>
        </p:spPr>
        <p:txBody>
          <a:bodyPr anchor="ctr">
            <a:noAutofit/>
          </a:bodyPr>
          <a:p>
            <a:pPr>
              <a:lnSpc>
                <a:spcPct val="100000"/>
              </a:lnSpc>
            </a:pPr>
            <a:fld id="{B0CA7B2A-01AD-4FFF-873C-1758DC4BBEEA}" type="slidenum">
              <a:rPr b="1" lang="en-US" sz="700" spc="-1" strike="noStrike">
                <a:solidFill>
                  <a:srgbClr val="8f9295"/>
                </a:solidFill>
                <a:latin typeface="Manuale"/>
                <a:ea typeface="Manuale"/>
              </a:rPr>
              <a:t>11</a:t>
            </a:fld>
            <a:endParaRPr b="0" lang="en-CA" sz="700" spc="-1" strike="noStrike">
              <a:latin typeface="Times New Roman"/>
            </a:endParaRPr>
          </a:p>
        </p:txBody>
      </p:sp>
      <p:pic>
        <p:nvPicPr>
          <p:cNvPr id="399" name="Picture 4" descr=""/>
          <p:cNvPicPr/>
          <p:nvPr/>
        </p:nvPicPr>
        <p:blipFill>
          <a:blip r:embed="rId1"/>
          <a:stretch/>
        </p:blipFill>
        <p:spPr>
          <a:xfrm>
            <a:off x="402840" y="5428080"/>
            <a:ext cx="1112040" cy="11120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TextShape 1"/>
          <p:cNvSpPr txBox="1"/>
          <p:nvPr/>
        </p:nvSpPr>
        <p:spPr>
          <a:xfrm>
            <a:off x="1465560" y="729720"/>
            <a:ext cx="7597080" cy="433080"/>
          </a:xfrm>
          <a:prstGeom prst="rect">
            <a:avLst/>
          </a:prstGeom>
          <a:noFill/>
          <a:ln w="0">
            <a:noFill/>
          </a:ln>
        </p:spPr>
        <p:txBody>
          <a:bodyPr>
            <a:noAutofit/>
          </a:bodyPr>
          <a:p>
            <a:pPr marL="52560" indent="-52200">
              <a:lnSpc>
                <a:spcPct val="90000"/>
              </a:lnSpc>
              <a:spcBef>
                <a:spcPts val="1001"/>
              </a:spcBef>
              <a:buClr>
                <a:srgbClr val="191f24"/>
              </a:buClr>
              <a:buFont typeface="Wingdings" charset="2"/>
              <a:buChar char=""/>
            </a:pPr>
            <a:r>
              <a:rPr b="1" lang="en-CA" sz="1700" spc="-1" strike="noStrike">
                <a:solidFill>
                  <a:srgbClr val="191f24"/>
                </a:solidFill>
                <a:latin typeface="Open Sans"/>
                <a:ea typeface="Open Sans"/>
              </a:rPr>
              <a:t> </a:t>
            </a:r>
            <a:r>
              <a:rPr b="1" lang="en-CA" sz="1700" spc="-1" strike="noStrike">
                <a:solidFill>
                  <a:srgbClr val="191f24"/>
                </a:solidFill>
                <a:latin typeface="Open Sans"/>
                <a:ea typeface="Open Sans"/>
              </a:rPr>
              <a:t>We see the first indications of a shift in online gambling behaviours</a:t>
            </a:r>
            <a:endParaRPr b="0" lang="en-US" sz="1700" spc="-1" strike="noStrike">
              <a:solidFill>
                <a:srgbClr val="1e1e1e"/>
              </a:solidFill>
              <a:latin typeface="Open Sans"/>
            </a:endParaRPr>
          </a:p>
        </p:txBody>
      </p:sp>
      <p:sp>
        <p:nvSpPr>
          <p:cNvPr id="401" name="TextShape 2"/>
          <p:cNvSpPr txBox="1"/>
          <p:nvPr/>
        </p:nvSpPr>
        <p:spPr>
          <a:xfrm>
            <a:off x="282240" y="6540480"/>
            <a:ext cx="582120" cy="236160"/>
          </a:xfrm>
          <a:prstGeom prst="rect">
            <a:avLst/>
          </a:prstGeom>
          <a:noFill/>
          <a:ln w="0">
            <a:noFill/>
          </a:ln>
        </p:spPr>
        <p:txBody>
          <a:bodyPr anchor="ctr">
            <a:noAutofit/>
          </a:bodyPr>
          <a:p>
            <a:pPr>
              <a:lnSpc>
                <a:spcPct val="100000"/>
              </a:lnSpc>
            </a:pPr>
            <a:fld id="{F68FC7B6-3AC5-4A9E-ACDD-3A6ECD816618}" type="slidenum">
              <a:rPr b="1" lang="en-US" sz="700" spc="-1" strike="noStrike">
                <a:solidFill>
                  <a:srgbClr val="c7c8ca"/>
                </a:solidFill>
                <a:latin typeface="Manuale"/>
                <a:ea typeface="Manuale"/>
              </a:rPr>
              <a:t>11</a:t>
            </a:fld>
            <a:endParaRPr b="0" lang="en-CA" sz="700" spc="-1" strike="noStrike">
              <a:latin typeface="Times New Roman"/>
            </a:endParaRPr>
          </a:p>
        </p:txBody>
      </p:sp>
      <p:sp>
        <p:nvSpPr>
          <p:cNvPr id="402" name="TextShape 3"/>
          <p:cNvSpPr txBox="1"/>
          <p:nvPr/>
        </p:nvSpPr>
        <p:spPr>
          <a:xfrm>
            <a:off x="1528200" y="68400"/>
            <a:ext cx="10345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April 2020: In the beginning…</a:t>
            </a:r>
            <a:endParaRPr b="0" lang="en-US" sz="2500" spc="-1" strike="noStrike">
              <a:solidFill>
                <a:srgbClr val="1e1e1e"/>
              </a:solidFill>
              <a:latin typeface="Arial"/>
            </a:endParaRPr>
          </a:p>
        </p:txBody>
      </p:sp>
      <p:graphicFrame>
        <p:nvGraphicFramePr>
          <p:cNvPr id="403" name="Chart 5"/>
          <p:cNvGraphicFramePr/>
          <p:nvPr/>
        </p:nvGraphicFramePr>
        <p:xfrm>
          <a:off x="573480" y="1353240"/>
          <a:ext cx="6495120" cy="389916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04" name="Chart 6"/>
          <p:cNvGraphicFramePr/>
          <p:nvPr/>
        </p:nvGraphicFramePr>
        <p:xfrm>
          <a:off x="6419520" y="1415520"/>
          <a:ext cx="5574960" cy="2654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05" name="Chart 8"/>
          <p:cNvGraphicFramePr/>
          <p:nvPr/>
        </p:nvGraphicFramePr>
        <p:xfrm>
          <a:off x="6846840" y="4070520"/>
          <a:ext cx="5429160" cy="2706480"/>
        </p:xfrm>
        <a:graphic>
          <a:graphicData uri="http://schemas.openxmlformats.org/drawingml/2006/chart">
            <c:chart xmlns:c="http://schemas.openxmlformats.org/drawingml/2006/chart" xmlns:r="http://schemas.openxmlformats.org/officeDocument/2006/relationships" r:id="rId3"/>
          </a:graphicData>
        </a:graphic>
      </p:graphicFrame>
      <p:sp>
        <p:nvSpPr>
          <p:cNvPr id="406" name="Line 4"/>
          <p:cNvSpPr/>
          <p:nvPr/>
        </p:nvSpPr>
        <p:spPr>
          <a:xfrm>
            <a:off x="-391680" y="1151640"/>
            <a:ext cx="8890200" cy="11520"/>
          </a:xfrm>
          <a:prstGeom prst="line">
            <a:avLst/>
          </a:prstGeom>
          <a:ln w="57150">
            <a:solidFill>
              <a:schemeClr val="accent3"/>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TextShape 1"/>
          <p:cNvSpPr txBox="1"/>
          <p:nvPr/>
        </p:nvSpPr>
        <p:spPr>
          <a:xfrm>
            <a:off x="1396080" y="931320"/>
            <a:ext cx="10422000" cy="816480"/>
          </a:xfrm>
          <a:prstGeom prst="rect">
            <a:avLst/>
          </a:prstGeom>
          <a:noFill/>
          <a:ln w="0">
            <a:noFill/>
          </a:ln>
        </p:spPr>
        <p:txBody>
          <a:bodyPr>
            <a:normAutofit fontScale="51000"/>
          </a:bodyPr>
          <a:p>
            <a:pPr marL="52560" indent="-52200">
              <a:lnSpc>
                <a:spcPct val="90000"/>
              </a:lnSpc>
              <a:spcBef>
                <a:spcPts val="1001"/>
              </a:spcBef>
              <a:buClr>
                <a:srgbClr val="191f24"/>
              </a:buClr>
              <a:buFont typeface="Wingdings" charset="2"/>
              <a:buChar char=""/>
            </a:pPr>
            <a:r>
              <a:rPr b="1" lang="en-CA" sz="1700" spc="-1" strike="noStrike">
                <a:solidFill>
                  <a:srgbClr val="191f24"/>
                </a:solidFill>
                <a:latin typeface="Open Sans"/>
                <a:ea typeface="Open Sans"/>
              </a:rPr>
              <a:t> </a:t>
            </a:r>
            <a:r>
              <a:rPr b="1" lang="en-CA" sz="1700" spc="-1" strike="noStrike">
                <a:solidFill>
                  <a:srgbClr val="191f24"/>
                </a:solidFill>
                <a:latin typeface="Open Sans"/>
                <a:ea typeface="Open Sans"/>
              </a:rPr>
              <a:t>Online gambling rose sharply and then dipped</a:t>
            </a:r>
            <a:endParaRPr b="0" lang="en-US" sz="1700" spc="-1" strike="noStrike">
              <a:solidFill>
                <a:srgbClr val="1e1e1e"/>
              </a:solidFill>
              <a:latin typeface="Open Sans"/>
            </a:endParaRPr>
          </a:p>
          <a:p>
            <a:pPr marL="52560" indent="-52200">
              <a:lnSpc>
                <a:spcPct val="90000"/>
              </a:lnSpc>
              <a:spcBef>
                <a:spcPts val="1001"/>
              </a:spcBef>
              <a:buClr>
                <a:srgbClr val="191f24"/>
              </a:buClr>
              <a:buFont typeface="Wingdings" charset="2"/>
              <a:buChar char=""/>
            </a:pPr>
            <a:r>
              <a:rPr b="1" lang="en-CA" sz="1700" spc="-1" strike="noStrike">
                <a:solidFill>
                  <a:srgbClr val="191f24"/>
                </a:solidFill>
                <a:latin typeface="Open Sans"/>
                <a:ea typeface="Open Sans"/>
              </a:rPr>
              <a:t> </a:t>
            </a:r>
            <a:r>
              <a:rPr b="1" lang="en-CA" sz="1700" spc="-1" strike="noStrike">
                <a:solidFill>
                  <a:srgbClr val="191f24"/>
                </a:solidFill>
                <a:latin typeface="Open Sans"/>
                <a:ea typeface="Open Sans"/>
              </a:rPr>
              <a:t>Social distancing measures and isolation influencing online gambling</a:t>
            </a:r>
            <a:endParaRPr b="0" lang="en-US" sz="1700" spc="-1" strike="noStrike">
              <a:solidFill>
                <a:srgbClr val="1e1e1e"/>
              </a:solidFill>
              <a:latin typeface="Open Sans"/>
            </a:endParaRPr>
          </a:p>
          <a:p>
            <a:pPr marL="52560" indent="-52200">
              <a:lnSpc>
                <a:spcPct val="90000"/>
              </a:lnSpc>
              <a:spcBef>
                <a:spcPts val="1001"/>
              </a:spcBef>
              <a:buClr>
                <a:srgbClr val="191f24"/>
              </a:buClr>
              <a:buFont typeface="Wingdings" charset="2"/>
              <a:buChar char=""/>
            </a:pPr>
            <a:r>
              <a:rPr b="1" lang="en-CA" sz="1700" spc="-1" strike="noStrike">
                <a:solidFill>
                  <a:srgbClr val="191f24"/>
                </a:solidFill>
                <a:latin typeface="Open Sans"/>
                <a:ea typeface="Open Sans"/>
              </a:rPr>
              <a:t> </a:t>
            </a:r>
            <a:r>
              <a:rPr b="1" lang="en-CA" sz="1700" spc="-1" strike="noStrike">
                <a:solidFill>
                  <a:srgbClr val="191f24"/>
                </a:solidFill>
                <a:latin typeface="Open Sans"/>
                <a:ea typeface="Open Sans"/>
              </a:rPr>
              <a:t>Online gambling among pre-COVID land-based players: </a:t>
            </a:r>
            <a:r>
              <a:rPr b="1" i="1" lang="en-CA" sz="1700" spc="-1" strike="noStrike">
                <a:solidFill>
                  <a:srgbClr val="252e36"/>
                </a:solidFill>
                <a:latin typeface="Open Sans"/>
                <a:ea typeface="Open Sans"/>
              </a:rPr>
              <a:t>April</a:t>
            </a:r>
            <a:r>
              <a:rPr b="1" lang="en-CA" sz="1700" spc="-1" strike="noStrike">
                <a:solidFill>
                  <a:srgbClr val="191f24"/>
                </a:solidFill>
                <a:latin typeface="Open Sans"/>
                <a:ea typeface="Open Sans"/>
              </a:rPr>
              <a:t> (43.3%) </a:t>
            </a:r>
            <a:r>
              <a:rPr b="1" lang="en-CA" sz="1700" spc="-1" strike="noStrike">
                <a:solidFill>
                  <a:srgbClr val="191f24"/>
                </a:solidFill>
                <a:latin typeface="Wingdings"/>
                <a:ea typeface="Open Sans"/>
              </a:rPr>
              <a:t></a:t>
            </a:r>
            <a:r>
              <a:rPr b="1" lang="en-CA" sz="1700" spc="-1" strike="noStrike">
                <a:solidFill>
                  <a:srgbClr val="191f24"/>
                </a:solidFill>
                <a:latin typeface="Open Sans"/>
                <a:ea typeface="Open Sans"/>
              </a:rPr>
              <a:t> </a:t>
            </a:r>
            <a:r>
              <a:rPr b="1" i="1" lang="en-CA" sz="1700" spc="-1" strike="noStrike">
                <a:solidFill>
                  <a:srgbClr val="252e36"/>
                </a:solidFill>
                <a:latin typeface="Open Sans"/>
                <a:ea typeface="Open Sans"/>
              </a:rPr>
              <a:t>August</a:t>
            </a:r>
            <a:r>
              <a:rPr b="1" lang="en-CA" sz="1700" spc="-1" strike="noStrike">
                <a:solidFill>
                  <a:srgbClr val="191f24"/>
                </a:solidFill>
                <a:latin typeface="Open Sans"/>
                <a:ea typeface="Open Sans"/>
              </a:rPr>
              <a:t> (61.7%) </a:t>
            </a:r>
            <a:r>
              <a:rPr b="1" lang="en-CA" sz="1700" spc="-1" strike="noStrike">
                <a:solidFill>
                  <a:srgbClr val="191f24"/>
                </a:solidFill>
                <a:latin typeface="Wingdings"/>
                <a:ea typeface="Open Sans"/>
              </a:rPr>
              <a:t></a:t>
            </a:r>
            <a:r>
              <a:rPr b="1" lang="en-CA" sz="1700" spc="-1" strike="noStrike">
                <a:solidFill>
                  <a:srgbClr val="191f24"/>
                </a:solidFill>
                <a:latin typeface="Open Sans"/>
                <a:ea typeface="Open Sans"/>
              </a:rPr>
              <a:t> </a:t>
            </a:r>
            <a:r>
              <a:rPr b="1" i="1" lang="en-CA" sz="1700" spc="-1" strike="noStrike">
                <a:solidFill>
                  <a:srgbClr val="252e36"/>
                </a:solidFill>
                <a:latin typeface="Open Sans"/>
                <a:ea typeface="Open Sans"/>
              </a:rPr>
              <a:t>December</a:t>
            </a:r>
            <a:r>
              <a:rPr b="1" lang="en-CA" sz="1700" spc="-1" strike="noStrike">
                <a:solidFill>
                  <a:srgbClr val="191f24"/>
                </a:solidFill>
                <a:latin typeface="Open Sans"/>
                <a:ea typeface="Open Sans"/>
              </a:rPr>
              <a:t> (80.2%)</a:t>
            </a:r>
            <a:endParaRPr b="0" lang="en-US" sz="1700" spc="-1" strike="noStrike">
              <a:solidFill>
                <a:srgbClr val="1e1e1e"/>
              </a:solidFill>
              <a:latin typeface="Open Sans"/>
            </a:endParaRPr>
          </a:p>
        </p:txBody>
      </p:sp>
      <p:sp>
        <p:nvSpPr>
          <p:cNvPr id="408" name="TextShape 2"/>
          <p:cNvSpPr txBox="1"/>
          <p:nvPr/>
        </p:nvSpPr>
        <p:spPr>
          <a:xfrm>
            <a:off x="282240" y="6540480"/>
            <a:ext cx="582120" cy="236160"/>
          </a:xfrm>
          <a:prstGeom prst="rect">
            <a:avLst/>
          </a:prstGeom>
          <a:noFill/>
          <a:ln w="0">
            <a:noFill/>
          </a:ln>
        </p:spPr>
        <p:txBody>
          <a:bodyPr anchor="ctr">
            <a:noAutofit/>
          </a:bodyPr>
          <a:p>
            <a:pPr>
              <a:lnSpc>
                <a:spcPct val="100000"/>
              </a:lnSpc>
            </a:pPr>
            <a:fld id="{9997F6AF-3131-4C74-80F6-DD802BFEACBF}" type="slidenum">
              <a:rPr b="1" lang="en-US" sz="700" spc="-1" strike="noStrike">
                <a:solidFill>
                  <a:srgbClr val="c7c8ca"/>
                </a:solidFill>
                <a:latin typeface="Manuale"/>
                <a:ea typeface="Manuale"/>
              </a:rPr>
              <a:t>14</a:t>
            </a:fld>
            <a:endParaRPr b="0" lang="en-CA" sz="700" spc="-1" strike="noStrike">
              <a:latin typeface="Times New Roman"/>
            </a:endParaRPr>
          </a:p>
        </p:txBody>
      </p:sp>
      <p:sp>
        <p:nvSpPr>
          <p:cNvPr id="409" name="TextShape 3"/>
          <p:cNvSpPr txBox="1"/>
          <p:nvPr/>
        </p:nvSpPr>
        <p:spPr>
          <a:xfrm>
            <a:off x="1396080" y="247680"/>
            <a:ext cx="10345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April to December, 2020: A rapid rise and a dip</a:t>
            </a:r>
            <a:endParaRPr b="0" lang="en-US" sz="2500" spc="-1" strike="noStrike">
              <a:solidFill>
                <a:srgbClr val="1e1e1e"/>
              </a:solidFill>
              <a:latin typeface="Arial"/>
            </a:endParaRPr>
          </a:p>
        </p:txBody>
      </p:sp>
      <p:sp>
        <p:nvSpPr>
          <p:cNvPr id="410" name="CustomShape 4"/>
          <p:cNvSpPr/>
          <p:nvPr/>
        </p:nvSpPr>
        <p:spPr>
          <a:xfrm>
            <a:off x="319320" y="6224760"/>
            <a:ext cx="4595400" cy="227520"/>
          </a:xfrm>
          <a:prstGeom prst="rect">
            <a:avLst/>
          </a:prstGeom>
          <a:solidFill>
            <a:schemeClr val="bg2"/>
          </a:solidFill>
          <a:ln w="0">
            <a:noFill/>
          </a:ln>
        </p:spPr>
        <p:style>
          <a:lnRef idx="0"/>
          <a:fillRef idx="0"/>
          <a:effectRef idx="0"/>
          <a:fontRef idx="minor"/>
        </p:style>
        <p:txBody>
          <a:bodyPr lIns="90000" rIns="90000" tIns="45000" bIns="45000">
            <a:spAutoFit/>
          </a:bodyPr>
          <a:p>
            <a:pPr>
              <a:lnSpc>
                <a:spcPct val="100000"/>
              </a:lnSpc>
            </a:pPr>
            <a:r>
              <a:rPr b="1" lang="en-CA" sz="900" spc="-1" strike="noStrike">
                <a:solidFill>
                  <a:srgbClr val="323e48"/>
                </a:solidFill>
                <a:latin typeface="Poppins"/>
              </a:rPr>
              <a:t>Note: </a:t>
            </a:r>
            <a:r>
              <a:rPr b="0" lang="en-CA" sz="900" spc="-1" strike="noStrike">
                <a:solidFill>
                  <a:srgbClr val="323e48"/>
                </a:solidFill>
                <a:latin typeface="Poppins"/>
              </a:rPr>
              <a:t>3-wave repeated measures analysis of variance (ANOVA)</a:t>
            </a:r>
            <a:endParaRPr b="0" lang="en-CA" sz="900" spc="-1" strike="noStrike">
              <a:latin typeface="Arial"/>
            </a:endParaRPr>
          </a:p>
        </p:txBody>
      </p:sp>
      <p:graphicFrame>
        <p:nvGraphicFramePr>
          <p:cNvPr id="411" name="Chart 7"/>
          <p:cNvGraphicFramePr/>
          <p:nvPr/>
        </p:nvGraphicFramePr>
        <p:xfrm>
          <a:off x="416520" y="2345400"/>
          <a:ext cx="5255640" cy="383688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12" name="Chart 9"/>
          <p:cNvGraphicFramePr/>
          <p:nvPr/>
        </p:nvGraphicFramePr>
        <p:xfrm>
          <a:off x="6728040" y="2379600"/>
          <a:ext cx="5013360" cy="3845160"/>
        </p:xfrm>
        <a:graphic>
          <a:graphicData uri="http://schemas.openxmlformats.org/drawingml/2006/chart">
            <c:chart xmlns:c="http://schemas.openxmlformats.org/drawingml/2006/chart" xmlns:r="http://schemas.openxmlformats.org/officeDocument/2006/relationships" r:id="rId2"/>
          </a:graphicData>
        </a:graphic>
      </p:graphicFrame>
      <p:sp>
        <p:nvSpPr>
          <p:cNvPr id="413" name="Line 5"/>
          <p:cNvSpPr/>
          <p:nvPr/>
        </p:nvSpPr>
        <p:spPr>
          <a:xfrm>
            <a:off x="-86760" y="1898280"/>
            <a:ext cx="10744200" cy="360"/>
          </a:xfrm>
          <a:prstGeom prst="line">
            <a:avLst/>
          </a:prstGeom>
          <a:ln w="57150">
            <a:solidFill>
              <a:schemeClr val="accent3"/>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TextShape 1"/>
          <p:cNvSpPr txBox="1"/>
          <p:nvPr/>
        </p:nvSpPr>
        <p:spPr>
          <a:xfrm>
            <a:off x="282240" y="6540480"/>
            <a:ext cx="582120" cy="236160"/>
          </a:xfrm>
          <a:prstGeom prst="rect">
            <a:avLst/>
          </a:prstGeom>
          <a:noFill/>
          <a:ln w="0">
            <a:noFill/>
          </a:ln>
        </p:spPr>
        <p:txBody>
          <a:bodyPr anchor="ctr">
            <a:noAutofit/>
          </a:bodyPr>
          <a:p>
            <a:pPr>
              <a:lnSpc>
                <a:spcPct val="100000"/>
              </a:lnSpc>
            </a:pPr>
            <a:fld id="{3C072C91-B650-4B82-9041-9D1A0E2A2F79}" type="slidenum">
              <a:rPr b="1" lang="en-US" sz="700" spc="-1" strike="noStrike">
                <a:solidFill>
                  <a:srgbClr val="c7c8ca"/>
                </a:solidFill>
                <a:latin typeface="Manuale"/>
                <a:ea typeface="Manuale"/>
              </a:rPr>
              <a:t>14</a:t>
            </a:fld>
            <a:endParaRPr b="0" lang="en-CA" sz="700" spc="-1" strike="noStrike">
              <a:latin typeface="Times New Roman"/>
            </a:endParaRPr>
          </a:p>
        </p:txBody>
      </p:sp>
      <p:sp>
        <p:nvSpPr>
          <p:cNvPr id="415" name="TextShape 2"/>
          <p:cNvSpPr txBox="1"/>
          <p:nvPr/>
        </p:nvSpPr>
        <p:spPr>
          <a:xfrm>
            <a:off x="1396080" y="556920"/>
            <a:ext cx="10345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April to December 2020: What were people playing?</a:t>
            </a:r>
            <a:endParaRPr b="0" lang="en-US" sz="2500" spc="-1" strike="noStrike">
              <a:solidFill>
                <a:srgbClr val="1e1e1e"/>
              </a:solidFill>
              <a:latin typeface="Arial"/>
            </a:endParaRPr>
          </a:p>
        </p:txBody>
      </p:sp>
      <p:graphicFrame>
        <p:nvGraphicFramePr>
          <p:cNvPr id="416" name="Chart 4"/>
          <p:cNvGraphicFramePr/>
          <p:nvPr/>
        </p:nvGraphicFramePr>
        <p:xfrm>
          <a:off x="392040" y="1288800"/>
          <a:ext cx="11531160" cy="4824360"/>
        </p:xfrm>
        <a:graphic>
          <a:graphicData uri="http://schemas.openxmlformats.org/drawingml/2006/chart">
            <c:chart xmlns:c="http://schemas.openxmlformats.org/drawingml/2006/chart" xmlns:r="http://schemas.openxmlformats.org/officeDocument/2006/relationships" r:id="rId1"/>
          </a:graphicData>
        </a:graphic>
      </p:graphicFrame>
      <p:sp>
        <p:nvSpPr>
          <p:cNvPr id="417" name="CustomShape 3"/>
          <p:cNvSpPr/>
          <p:nvPr/>
        </p:nvSpPr>
        <p:spPr>
          <a:xfrm>
            <a:off x="4023360" y="1992600"/>
            <a:ext cx="465012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CA" sz="1800" spc="-1" strike="noStrike">
                <a:solidFill>
                  <a:srgbClr val="ffffff"/>
                </a:solidFill>
                <a:latin typeface="Calibri"/>
              </a:rPr>
              <a:t>Online gambling during Year-1 of COVID-19</a:t>
            </a:r>
            <a:endParaRPr b="0" lang="en-CA"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TextShape 1"/>
          <p:cNvSpPr txBox="1"/>
          <p:nvPr/>
        </p:nvSpPr>
        <p:spPr>
          <a:xfrm>
            <a:off x="282240" y="6540480"/>
            <a:ext cx="582120" cy="236160"/>
          </a:xfrm>
          <a:prstGeom prst="rect">
            <a:avLst/>
          </a:prstGeom>
          <a:noFill/>
          <a:ln w="0">
            <a:noFill/>
          </a:ln>
        </p:spPr>
        <p:txBody>
          <a:bodyPr anchor="ctr">
            <a:noAutofit/>
          </a:bodyPr>
          <a:p>
            <a:pPr>
              <a:lnSpc>
                <a:spcPct val="100000"/>
              </a:lnSpc>
            </a:pPr>
            <a:fld id="{60A0F087-7AAB-4096-A682-D1A285EBFFB9}" type="slidenum">
              <a:rPr b="1" lang="en-US" sz="700" spc="-1" strike="noStrike">
                <a:solidFill>
                  <a:srgbClr val="c7c8ca"/>
                </a:solidFill>
                <a:latin typeface="Manuale"/>
                <a:ea typeface="Manuale"/>
              </a:rPr>
              <a:t>14</a:t>
            </a:fld>
            <a:endParaRPr b="0" lang="en-CA" sz="700" spc="-1" strike="noStrike">
              <a:latin typeface="Times New Roman"/>
            </a:endParaRPr>
          </a:p>
        </p:txBody>
      </p:sp>
      <p:sp>
        <p:nvSpPr>
          <p:cNvPr id="419" name="TextShape 2"/>
          <p:cNvSpPr txBox="1"/>
          <p:nvPr/>
        </p:nvSpPr>
        <p:spPr>
          <a:xfrm>
            <a:off x="514800" y="272520"/>
            <a:ext cx="660636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July 2021: Gambling prior to C-218 ascent</a:t>
            </a:r>
            <a:endParaRPr b="0" lang="en-US" sz="2500" spc="-1" strike="noStrike">
              <a:solidFill>
                <a:srgbClr val="1e1e1e"/>
              </a:solidFill>
              <a:latin typeface="Arial"/>
            </a:endParaRPr>
          </a:p>
        </p:txBody>
      </p:sp>
      <p:sp>
        <p:nvSpPr>
          <p:cNvPr id="420" name="CustomShape 3"/>
          <p:cNvSpPr/>
          <p:nvPr/>
        </p:nvSpPr>
        <p:spPr>
          <a:xfrm>
            <a:off x="281160" y="1493640"/>
            <a:ext cx="1362600" cy="635760"/>
          </a:xfrm>
          <a:prstGeom prst="rect">
            <a:avLst/>
          </a:prstGeom>
          <a:noFill/>
          <a:ln w="0">
            <a:noFill/>
          </a:ln>
        </p:spPr>
        <p:style>
          <a:lnRef idx="0"/>
          <a:fillRef idx="0"/>
          <a:effectRef idx="0"/>
          <a:fontRef idx="minor"/>
        </p:style>
        <p:txBody>
          <a:bodyPr anchor="ctr">
            <a:noAutofit/>
          </a:bodyPr>
          <a:p>
            <a:pPr>
              <a:lnSpc>
                <a:spcPct val="90000"/>
              </a:lnSpc>
            </a:pPr>
            <a:r>
              <a:rPr b="1" lang="en-CA" sz="3200" spc="-1" strike="noStrike">
                <a:solidFill>
                  <a:srgbClr val="ef473e"/>
                </a:solidFill>
                <a:latin typeface="Open Sans"/>
                <a:ea typeface="Open Sans"/>
              </a:rPr>
              <a:t>80.3%</a:t>
            </a:r>
            <a:endParaRPr b="0" lang="en-CA" sz="3200" spc="-1" strike="noStrike">
              <a:latin typeface="Arial"/>
            </a:endParaRPr>
          </a:p>
        </p:txBody>
      </p:sp>
      <p:sp>
        <p:nvSpPr>
          <p:cNvPr id="421" name="Line 4"/>
          <p:cNvSpPr/>
          <p:nvPr/>
        </p:nvSpPr>
        <p:spPr>
          <a:xfrm>
            <a:off x="-86760" y="2129400"/>
            <a:ext cx="5634000" cy="360"/>
          </a:xfrm>
          <a:prstGeom prst="line">
            <a:avLst/>
          </a:prstGeom>
          <a:ln w="57150">
            <a:solidFill>
              <a:schemeClr val="accent3"/>
            </a:solidFill>
          </a:ln>
        </p:spPr>
        <p:style>
          <a:lnRef idx="1">
            <a:schemeClr val="accent1"/>
          </a:lnRef>
          <a:fillRef idx="0">
            <a:schemeClr val="accent1"/>
          </a:fillRef>
          <a:effectRef idx="0">
            <a:schemeClr val="accent1"/>
          </a:effectRef>
          <a:fontRef idx="minor"/>
        </p:style>
      </p:sp>
      <p:sp>
        <p:nvSpPr>
          <p:cNvPr id="422" name="CustomShape 5"/>
          <p:cNvSpPr/>
          <p:nvPr/>
        </p:nvSpPr>
        <p:spPr>
          <a:xfrm>
            <a:off x="7696080" y="163440"/>
            <a:ext cx="4786200" cy="5065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pic>
        <p:nvPicPr>
          <p:cNvPr id="423" name="Picture 9" descr=""/>
          <p:cNvPicPr/>
          <p:nvPr/>
        </p:nvPicPr>
        <p:blipFill>
          <a:blip r:embed="rId1"/>
          <a:stretch/>
        </p:blipFill>
        <p:spPr>
          <a:xfrm>
            <a:off x="7832160" y="2129760"/>
            <a:ext cx="4650120" cy="3099960"/>
          </a:xfrm>
          <a:prstGeom prst="rect">
            <a:avLst/>
          </a:prstGeom>
          <a:ln w="0">
            <a:noFill/>
          </a:ln>
        </p:spPr>
      </p:pic>
      <p:sp>
        <p:nvSpPr>
          <p:cNvPr id="424" name="CustomShape 6"/>
          <p:cNvSpPr/>
          <p:nvPr/>
        </p:nvSpPr>
        <p:spPr>
          <a:xfrm rot="4425600">
            <a:off x="7873200" y="-1599480"/>
            <a:ext cx="5540760" cy="8068680"/>
          </a:xfrm>
          <a:prstGeom prst="moon">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425" name="TextShape 7"/>
          <p:cNvSpPr txBox="1"/>
          <p:nvPr/>
        </p:nvSpPr>
        <p:spPr>
          <a:xfrm>
            <a:off x="1644480" y="1682640"/>
            <a:ext cx="6121800" cy="4350960"/>
          </a:xfrm>
          <a:prstGeom prst="rect">
            <a:avLst/>
          </a:prstGeom>
          <a:noFill/>
          <a:ln w="0">
            <a:noFill/>
          </a:ln>
        </p:spPr>
        <p:txBody>
          <a:bodyPr>
            <a:noAutofit/>
          </a:bodyPr>
          <a:p>
            <a:pPr>
              <a:lnSpc>
                <a:spcPct val="90000"/>
              </a:lnSpc>
              <a:spcBef>
                <a:spcPts val="1001"/>
              </a:spcBef>
              <a:tabLst>
                <a:tab algn="l" pos="0"/>
              </a:tabLst>
            </a:pPr>
            <a:r>
              <a:rPr b="1" lang="en-CA" sz="2000" spc="-1" strike="noStrike">
                <a:solidFill>
                  <a:srgbClr val="191f24"/>
                </a:solidFill>
                <a:latin typeface="Open Sans"/>
                <a:ea typeface="Open Sans"/>
              </a:rPr>
              <a:t>Past-year online gambling</a:t>
            </a:r>
            <a:endParaRPr b="0" lang="en-US" sz="2000" spc="-1" strike="noStrike">
              <a:solidFill>
                <a:srgbClr val="1e1e1e"/>
              </a:solidFill>
              <a:latin typeface="Open Sans"/>
            </a:endParaRPr>
          </a:p>
          <a:p>
            <a:pPr>
              <a:lnSpc>
                <a:spcPct val="90000"/>
              </a:lnSpc>
              <a:spcBef>
                <a:spcPts val="1001"/>
              </a:spcBef>
              <a:tabLst>
                <a:tab algn="l" pos="0"/>
              </a:tabLst>
            </a:pPr>
            <a:endParaRPr b="0" lang="en-US" sz="2000" spc="-1" strike="noStrike">
              <a:solidFill>
                <a:srgbClr val="1e1e1e"/>
              </a:solidFill>
              <a:latin typeface="Open Sans"/>
            </a:endParaRPr>
          </a:p>
          <a:p>
            <a:pPr>
              <a:lnSpc>
                <a:spcPct val="90000"/>
              </a:lnSpc>
              <a:spcBef>
                <a:spcPts val="1001"/>
              </a:spcBef>
              <a:tabLst>
                <a:tab algn="l" pos="0"/>
              </a:tabLst>
            </a:pPr>
            <a:r>
              <a:rPr b="1" lang="en-CA" sz="1700" spc="-1" strike="noStrike">
                <a:solidFill>
                  <a:srgbClr val="323e48"/>
                </a:solidFill>
                <a:latin typeface="Open Sans"/>
                <a:ea typeface="Open Sans"/>
              </a:rPr>
              <a:t>ON compared to the rest of Canada:</a:t>
            </a: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tabLst>
                <a:tab algn="l" pos="0"/>
              </a:tabLst>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Significantly higher odds (</a:t>
            </a:r>
            <a:r>
              <a:rPr b="0" i="1" lang="en-CA" sz="1700" spc="-1" strike="noStrike">
                <a:solidFill>
                  <a:srgbClr val="323e48"/>
                </a:solidFill>
                <a:latin typeface="Open Sans"/>
                <a:ea typeface="Open Sans"/>
              </a:rPr>
              <a:t>p</a:t>
            </a:r>
            <a:r>
              <a:rPr b="0" lang="en-CA" sz="1700" spc="-1" strike="noStrike">
                <a:solidFill>
                  <a:srgbClr val="323e48"/>
                </a:solidFill>
                <a:latin typeface="Open Sans"/>
                <a:ea typeface="Open Sans"/>
              </a:rPr>
              <a:t>&lt;.001) of instant lottery, sports lottery, poker, casino table games, parlay sports betting with bookmaker, sports pools with friends, esports betting, virtual sports betting, horse race betting, novelty and event betting, single-event sports betting</a:t>
            </a: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tabLst>
                <a:tab algn="l" pos="0"/>
              </a:tabLst>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25.4% had signed up for new online account in past 12 months</a:t>
            </a: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tabLst>
                <a:tab algn="l" pos="0"/>
              </a:tabLst>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Odds of betting on single-event sports in ON (14.9%) was over 2x that of other provinces and regions of the country</a:t>
            </a:r>
            <a:endParaRPr b="0" lang="en-US" sz="1700" spc="-1" strike="noStrike">
              <a:solidFill>
                <a:srgbClr val="1e1e1e"/>
              </a:solidFill>
              <a:latin typeface="Open Sans"/>
            </a:endParaRPr>
          </a:p>
        </p:txBody>
      </p:sp>
      <p:pic>
        <p:nvPicPr>
          <p:cNvPr id="426" name="Picture 13" descr=""/>
          <p:cNvPicPr/>
          <p:nvPr/>
        </p:nvPicPr>
        <p:blipFill>
          <a:blip r:embed="rId2"/>
          <a:stretch/>
        </p:blipFill>
        <p:spPr>
          <a:xfrm>
            <a:off x="7218360" y="1547280"/>
            <a:ext cx="2291040" cy="2291040"/>
          </a:xfrm>
          <a:prstGeom prst="rect">
            <a:avLst/>
          </a:prstGeom>
          <a:ln w="0">
            <a:noFill/>
          </a:ln>
        </p:spPr>
      </p:pic>
      <p:pic>
        <p:nvPicPr>
          <p:cNvPr id="427" name="Picture 14" descr=""/>
          <p:cNvPicPr/>
          <p:nvPr/>
        </p:nvPicPr>
        <p:blipFill>
          <a:blip r:embed="rId3"/>
          <a:stretch/>
        </p:blipFill>
        <p:spPr>
          <a:xfrm>
            <a:off x="8458200" y="195840"/>
            <a:ext cx="2291040" cy="2291040"/>
          </a:xfrm>
          <a:prstGeom prst="rect">
            <a:avLst/>
          </a:prstGeom>
          <a:ln w="0">
            <a:noFill/>
          </a:ln>
        </p:spPr>
      </p:pic>
      <p:pic>
        <p:nvPicPr>
          <p:cNvPr id="428" name="Picture 15" descr=""/>
          <p:cNvPicPr/>
          <p:nvPr/>
        </p:nvPicPr>
        <p:blipFill>
          <a:blip r:embed="rId4"/>
          <a:stretch/>
        </p:blipFill>
        <p:spPr>
          <a:xfrm>
            <a:off x="10347120" y="-161640"/>
            <a:ext cx="2291040" cy="229104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TextShape 1"/>
          <p:cNvSpPr txBox="1"/>
          <p:nvPr/>
        </p:nvSpPr>
        <p:spPr>
          <a:xfrm>
            <a:off x="282240" y="6540480"/>
            <a:ext cx="582120" cy="236160"/>
          </a:xfrm>
          <a:prstGeom prst="rect">
            <a:avLst/>
          </a:prstGeom>
          <a:noFill/>
          <a:ln w="0">
            <a:noFill/>
          </a:ln>
        </p:spPr>
        <p:txBody>
          <a:bodyPr anchor="ctr">
            <a:noAutofit/>
          </a:bodyPr>
          <a:p>
            <a:pPr>
              <a:lnSpc>
                <a:spcPct val="100000"/>
              </a:lnSpc>
            </a:pPr>
            <a:fld id="{DD6EBC1F-9C59-4F82-8660-53811675A636}" type="slidenum">
              <a:rPr b="1" lang="en-US" sz="700" spc="-1" strike="noStrike">
                <a:solidFill>
                  <a:srgbClr val="c7c8ca"/>
                </a:solidFill>
                <a:latin typeface="Manuale"/>
                <a:ea typeface="Manuale"/>
              </a:rPr>
              <a:t>14</a:t>
            </a:fld>
            <a:endParaRPr b="0" lang="en-CA" sz="700" spc="-1" strike="noStrike">
              <a:latin typeface="Times New Roman"/>
            </a:endParaRPr>
          </a:p>
        </p:txBody>
      </p:sp>
      <p:sp>
        <p:nvSpPr>
          <p:cNvPr id="430" name="TextShape 2"/>
          <p:cNvSpPr txBox="1"/>
          <p:nvPr/>
        </p:nvSpPr>
        <p:spPr>
          <a:xfrm>
            <a:off x="1396080" y="556920"/>
            <a:ext cx="10345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September 2021: Chinese, South Asian and Indigenous Gamblers</a:t>
            </a:r>
            <a:endParaRPr b="0" lang="en-US" sz="2500" spc="-1" strike="noStrike">
              <a:solidFill>
                <a:srgbClr val="1e1e1e"/>
              </a:solidFill>
              <a:latin typeface="Arial"/>
            </a:endParaRPr>
          </a:p>
        </p:txBody>
      </p:sp>
      <p:sp>
        <p:nvSpPr>
          <p:cNvPr id="431" name="CustomShape 3"/>
          <p:cNvSpPr/>
          <p:nvPr/>
        </p:nvSpPr>
        <p:spPr>
          <a:xfrm>
            <a:off x="281160" y="1510560"/>
            <a:ext cx="1448280" cy="618840"/>
          </a:xfrm>
          <a:prstGeom prst="rect">
            <a:avLst/>
          </a:prstGeom>
          <a:noFill/>
          <a:ln w="0">
            <a:noFill/>
          </a:ln>
        </p:spPr>
        <p:style>
          <a:lnRef idx="0"/>
          <a:fillRef idx="0"/>
          <a:effectRef idx="0"/>
          <a:fontRef idx="minor"/>
        </p:style>
        <p:txBody>
          <a:bodyPr anchor="ctr">
            <a:noAutofit/>
          </a:bodyPr>
          <a:p>
            <a:pPr>
              <a:lnSpc>
                <a:spcPct val="90000"/>
              </a:lnSpc>
            </a:pPr>
            <a:r>
              <a:rPr b="1" lang="en-CA" sz="3200" spc="-1" strike="noStrike">
                <a:solidFill>
                  <a:srgbClr val="ef473e"/>
                </a:solidFill>
                <a:latin typeface="Open Sans"/>
                <a:ea typeface="Open Sans"/>
              </a:rPr>
              <a:t>80.3%</a:t>
            </a:r>
            <a:endParaRPr b="0" lang="en-CA" sz="3200" spc="-1" strike="noStrike">
              <a:latin typeface="Arial"/>
            </a:endParaRPr>
          </a:p>
        </p:txBody>
      </p:sp>
      <p:sp>
        <p:nvSpPr>
          <p:cNvPr id="432" name="Line 4"/>
          <p:cNvSpPr/>
          <p:nvPr/>
        </p:nvSpPr>
        <p:spPr>
          <a:xfrm>
            <a:off x="-86760" y="2129400"/>
            <a:ext cx="7255800" cy="360"/>
          </a:xfrm>
          <a:prstGeom prst="line">
            <a:avLst/>
          </a:prstGeom>
          <a:ln w="57150">
            <a:solidFill>
              <a:schemeClr val="accent3"/>
            </a:solidFill>
          </a:ln>
        </p:spPr>
        <p:style>
          <a:lnRef idx="1">
            <a:schemeClr val="accent1"/>
          </a:lnRef>
          <a:fillRef idx="0">
            <a:schemeClr val="accent1"/>
          </a:fillRef>
          <a:effectRef idx="0">
            <a:schemeClr val="accent1"/>
          </a:effectRef>
          <a:fontRef idx="minor"/>
        </p:style>
      </p:sp>
      <p:pic>
        <p:nvPicPr>
          <p:cNvPr id="433" name="Picture 6" descr=""/>
          <p:cNvPicPr/>
          <p:nvPr/>
        </p:nvPicPr>
        <p:blipFill>
          <a:blip r:embed="rId1"/>
          <a:stretch/>
        </p:blipFill>
        <p:spPr>
          <a:xfrm>
            <a:off x="7665120" y="2129760"/>
            <a:ext cx="4981680" cy="3314880"/>
          </a:xfrm>
          <a:prstGeom prst="rect">
            <a:avLst/>
          </a:prstGeom>
          <a:ln w="0">
            <a:noFill/>
          </a:ln>
        </p:spPr>
      </p:pic>
      <p:sp>
        <p:nvSpPr>
          <p:cNvPr id="434" name="CustomShape 5"/>
          <p:cNvSpPr/>
          <p:nvPr/>
        </p:nvSpPr>
        <p:spPr>
          <a:xfrm rot="17127000">
            <a:off x="7968600" y="1166040"/>
            <a:ext cx="5540760" cy="8068680"/>
          </a:xfrm>
          <a:prstGeom prst="moon">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435" name="TextShape 6"/>
          <p:cNvSpPr txBox="1"/>
          <p:nvPr/>
        </p:nvSpPr>
        <p:spPr>
          <a:xfrm>
            <a:off x="1550160" y="1682640"/>
            <a:ext cx="6531120" cy="4350960"/>
          </a:xfrm>
          <a:prstGeom prst="rect">
            <a:avLst/>
          </a:prstGeom>
          <a:noFill/>
          <a:ln w="0">
            <a:noFill/>
          </a:ln>
        </p:spPr>
        <p:txBody>
          <a:bodyPr>
            <a:noAutofit/>
          </a:bodyPr>
          <a:p>
            <a:pPr marL="52560" indent="-52200">
              <a:lnSpc>
                <a:spcPct val="90000"/>
              </a:lnSpc>
              <a:spcBef>
                <a:spcPts val="1001"/>
              </a:spcBef>
              <a:buClr>
                <a:srgbClr val="191f24"/>
              </a:buClr>
              <a:buFont typeface=".AppleSystemUIFont"/>
              <a:buChar char=" "/>
            </a:pPr>
            <a:r>
              <a:rPr b="1" lang="en-CA" sz="1700" spc="-1" strike="noStrike">
                <a:solidFill>
                  <a:srgbClr val="191f24"/>
                </a:solidFill>
                <a:latin typeface="Open Sans"/>
                <a:ea typeface="Open Sans"/>
              </a:rPr>
              <a:t>Past-year online gambling (47.9% before March 2020)</a:t>
            </a:r>
            <a:endParaRPr b="0" lang="en-US" sz="1700" spc="-1" strike="noStrike">
              <a:solidFill>
                <a:srgbClr val="1e1e1e"/>
              </a:solidFill>
              <a:latin typeface="Open Sans"/>
            </a:endParaRPr>
          </a:p>
          <a:p>
            <a:pPr>
              <a:lnSpc>
                <a:spcPct val="90000"/>
              </a:lnSpc>
              <a:spcBef>
                <a:spcPts val="1001"/>
              </a:spcBef>
            </a:pP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South Asian gamblers most engaged online (88.4%)</a:t>
            </a: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20% of South Asian and Indigenous gamblers reported increases in online spending</a:t>
            </a: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Online gambling highest among second generation immigrants (86.2%)</a:t>
            </a:r>
            <a:endParaRPr b="0" lang="en-US" sz="1700" spc="-1" strike="noStrike">
              <a:solidFill>
                <a:srgbClr val="1e1e1e"/>
              </a:solidFill>
              <a:latin typeface="Open Sans"/>
            </a:endParaRPr>
          </a:p>
          <a:p>
            <a:pPr lvl="1" marL="409680" indent="-149040">
              <a:lnSpc>
                <a:spcPct val="90000"/>
              </a:lnSpc>
              <a:spcBef>
                <a:spcPts val="499"/>
              </a:spcBef>
              <a:buClr>
                <a:srgbClr val="323e48"/>
              </a:buClr>
              <a:buFont typeface="Wingdings" charset="2"/>
              <a:buChar char=""/>
            </a:pPr>
            <a:r>
              <a:rPr b="0" lang="en-CA" sz="1500" spc="-1" strike="noStrike">
                <a:solidFill>
                  <a:srgbClr val="323e48"/>
                </a:solidFill>
                <a:latin typeface="Open Sans"/>
                <a:ea typeface="Open Sans"/>
              </a:rPr>
              <a:t>Poker and horse race betting were significantly more likely (1.5-2x the odds of non-immigrants and first and 3/4/5/etc. generation immigrants)</a:t>
            </a:r>
            <a:endParaRPr b="0" lang="en-US" sz="1500" spc="-1" strike="noStrike">
              <a:solidFill>
                <a:srgbClr val="1e1e1e"/>
              </a:solidFill>
              <a:latin typeface="Open Sans"/>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6" name="TextShape 1"/>
          <p:cNvSpPr txBox="1"/>
          <p:nvPr/>
        </p:nvSpPr>
        <p:spPr>
          <a:xfrm>
            <a:off x="1269000" y="1216800"/>
            <a:ext cx="9590040" cy="1655280"/>
          </a:xfrm>
          <a:prstGeom prst="rect">
            <a:avLst/>
          </a:prstGeom>
          <a:noFill/>
          <a:ln w="0">
            <a:noFill/>
          </a:ln>
        </p:spPr>
        <p:txBody>
          <a:bodyPr anchor="ctr">
            <a:noAutofit/>
          </a:bodyPr>
          <a:p>
            <a:pPr algn="ctr">
              <a:lnSpc>
                <a:spcPct val="90000"/>
              </a:lnSpc>
              <a:spcBef>
                <a:spcPts val="1001"/>
              </a:spcBef>
              <a:tabLst>
                <a:tab algn="l" pos="0"/>
              </a:tabLst>
            </a:pPr>
            <a:r>
              <a:rPr b="1" lang="en-CA" sz="6000" spc="-1" strike="noStrike">
                <a:solidFill>
                  <a:srgbClr val="ffffff"/>
                </a:solidFill>
                <a:latin typeface="Open Sans"/>
                <a:ea typeface="Open Sans"/>
              </a:rPr>
              <a:t>Financial Impacts and Key Factors</a:t>
            </a:r>
            <a:endParaRPr b="0" lang="en-CA" sz="6000" spc="-1" strike="noStrike">
              <a:latin typeface="Arial"/>
            </a:endParaRPr>
          </a:p>
        </p:txBody>
      </p:sp>
      <p:sp>
        <p:nvSpPr>
          <p:cNvPr id="437" name="TextShape 2"/>
          <p:cNvSpPr txBox="1"/>
          <p:nvPr/>
        </p:nvSpPr>
        <p:spPr>
          <a:xfrm>
            <a:off x="282240" y="6540480"/>
            <a:ext cx="582120" cy="236160"/>
          </a:xfrm>
          <a:prstGeom prst="rect">
            <a:avLst/>
          </a:prstGeom>
          <a:noFill/>
          <a:ln w="0">
            <a:noFill/>
          </a:ln>
        </p:spPr>
        <p:txBody>
          <a:bodyPr anchor="ctr">
            <a:noAutofit/>
          </a:bodyPr>
          <a:p>
            <a:pPr>
              <a:lnSpc>
                <a:spcPct val="100000"/>
              </a:lnSpc>
            </a:pPr>
            <a:fld id="{C534C55E-2092-462B-89A6-FBFD11F605DC}" type="slidenum">
              <a:rPr b="1" lang="en-US" sz="700" spc="-1" strike="noStrike">
                <a:solidFill>
                  <a:srgbClr val="8f9295"/>
                </a:solidFill>
                <a:latin typeface="Manuale"/>
                <a:ea typeface="Manuale"/>
              </a:rPr>
              <a:t>14</a:t>
            </a:fld>
            <a:endParaRPr b="0" lang="en-CA" sz="700" spc="-1" strike="noStrike">
              <a:latin typeface="Times New Roman"/>
            </a:endParaRPr>
          </a:p>
        </p:txBody>
      </p:sp>
      <p:pic>
        <p:nvPicPr>
          <p:cNvPr id="438" name="Picture 4" descr=""/>
          <p:cNvPicPr/>
          <p:nvPr/>
        </p:nvPicPr>
        <p:blipFill>
          <a:blip r:embed="rId1"/>
          <a:stretch/>
        </p:blipFill>
        <p:spPr>
          <a:xfrm>
            <a:off x="402840" y="5428080"/>
            <a:ext cx="1112040" cy="11120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TextShape 1"/>
          <p:cNvSpPr txBox="1"/>
          <p:nvPr/>
        </p:nvSpPr>
        <p:spPr>
          <a:xfrm>
            <a:off x="1355040" y="1725480"/>
            <a:ext cx="5354280" cy="4308120"/>
          </a:xfrm>
          <a:prstGeom prst="rect">
            <a:avLst/>
          </a:prstGeom>
          <a:noFill/>
          <a:ln w="0">
            <a:noFill/>
          </a:ln>
        </p:spPr>
        <p:txBody>
          <a:bodyPr>
            <a:noAutofit/>
          </a:bodyPr>
          <a:p>
            <a:pPr>
              <a:lnSpc>
                <a:spcPct val="90000"/>
              </a:lnSpc>
              <a:spcBef>
                <a:spcPts val="1001"/>
              </a:spcBef>
              <a:tabLst>
                <a:tab algn="l" pos="0"/>
              </a:tabLst>
            </a:pPr>
            <a:r>
              <a:rPr b="1" lang="en-CA" sz="1700" spc="-1" strike="noStrike">
                <a:solidFill>
                  <a:srgbClr val="191f24"/>
                </a:solidFill>
                <a:latin typeface="Open Sans"/>
                <a:ea typeface="Open Sans"/>
              </a:rPr>
              <a:t>Fall in employment across Canada by April 2020</a:t>
            </a:r>
            <a:endParaRPr b="0" lang="en-US" sz="1700" spc="-1" strike="noStrike">
              <a:solidFill>
                <a:srgbClr val="1e1e1e"/>
              </a:solidFill>
              <a:latin typeface="Open Sans"/>
            </a:endParaRPr>
          </a:p>
          <a:p>
            <a:pPr>
              <a:lnSpc>
                <a:spcPct val="90000"/>
              </a:lnSpc>
              <a:spcBef>
                <a:spcPts val="1001"/>
              </a:spcBef>
              <a:tabLst>
                <a:tab algn="l" pos="0"/>
              </a:tabLst>
            </a:pP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tabLst>
                <a:tab algn="l" pos="0"/>
              </a:tabLst>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By May 2020, 10.5+ million applications to the Canada Emergency Response Benefit (CERB)</a:t>
            </a: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tabLst>
                <a:tab algn="l" pos="0"/>
              </a:tabLst>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August was a time of gradual re-opening</a:t>
            </a: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tabLst>
                <a:tab algn="l" pos="0"/>
              </a:tabLst>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December was just before Ontario’s 2</a:t>
            </a:r>
            <a:r>
              <a:rPr b="0" lang="en-CA" sz="1700" spc="-1" strike="noStrike" baseline="30000">
                <a:solidFill>
                  <a:srgbClr val="323e48"/>
                </a:solidFill>
                <a:latin typeface="Open Sans"/>
                <a:ea typeface="Open Sans"/>
              </a:rPr>
              <a:t>nd</a:t>
            </a:r>
            <a:r>
              <a:rPr b="0" lang="en-CA" sz="1700" spc="-1" strike="noStrike">
                <a:solidFill>
                  <a:srgbClr val="323e48"/>
                </a:solidFill>
                <a:latin typeface="Open Sans"/>
                <a:ea typeface="Open Sans"/>
              </a:rPr>
              <a:t> emergency declaration </a:t>
            </a: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tabLst>
                <a:tab algn="l" pos="0"/>
              </a:tabLst>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Financial impacts on gamblers have reflected broader population effects</a:t>
            </a:r>
            <a:endParaRPr b="0" lang="en-US" sz="1700" spc="-1" strike="noStrike">
              <a:solidFill>
                <a:srgbClr val="1e1e1e"/>
              </a:solidFill>
              <a:latin typeface="Open Sans"/>
            </a:endParaRPr>
          </a:p>
        </p:txBody>
      </p:sp>
      <p:sp>
        <p:nvSpPr>
          <p:cNvPr id="440" name="TextShape 2"/>
          <p:cNvSpPr txBox="1"/>
          <p:nvPr/>
        </p:nvSpPr>
        <p:spPr>
          <a:xfrm>
            <a:off x="282240" y="6540480"/>
            <a:ext cx="582120" cy="236160"/>
          </a:xfrm>
          <a:prstGeom prst="rect">
            <a:avLst/>
          </a:prstGeom>
          <a:noFill/>
          <a:ln w="0">
            <a:noFill/>
          </a:ln>
        </p:spPr>
        <p:txBody>
          <a:bodyPr anchor="ctr">
            <a:noAutofit/>
          </a:bodyPr>
          <a:p>
            <a:pPr>
              <a:lnSpc>
                <a:spcPct val="100000"/>
              </a:lnSpc>
            </a:pPr>
            <a:fld id="{5FB53E3F-92CA-4EE5-9FF5-3AD52C19D4AA}" type="slidenum">
              <a:rPr b="1" lang="en-US" sz="700" spc="-1" strike="noStrike">
                <a:solidFill>
                  <a:srgbClr val="c7c8ca"/>
                </a:solidFill>
                <a:latin typeface="Manuale"/>
                <a:ea typeface="Manuale"/>
              </a:rPr>
              <a:t>14</a:t>
            </a:fld>
            <a:endParaRPr b="0" lang="en-CA" sz="700" spc="-1" strike="noStrike">
              <a:latin typeface="Times New Roman"/>
            </a:endParaRPr>
          </a:p>
        </p:txBody>
      </p:sp>
      <p:sp>
        <p:nvSpPr>
          <p:cNvPr id="441" name="TextShape 3"/>
          <p:cNvSpPr txBox="1"/>
          <p:nvPr/>
        </p:nvSpPr>
        <p:spPr>
          <a:xfrm>
            <a:off x="1396080" y="556920"/>
            <a:ext cx="3919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April to December 2020</a:t>
            </a:r>
            <a:endParaRPr b="0" lang="en-US" sz="2500" spc="-1" strike="noStrike">
              <a:solidFill>
                <a:srgbClr val="1e1e1e"/>
              </a:solidFill>
              <a:latin typeface="Arial"/>
            </a:endParaRPr>
          </a:p>
        </p:txBody>
      </p:sp>
      <p:graphicFrame>
        <p:nvGraphicFramePr>
          <p:cNvPr id="442" name="Chart 5"/>
          <p:cNvGraphicFramePr/>
          <p:nvPr/>
        </p:nvGraphicFramePr>
        <p:xfrm>
          <a:off x="6811560" y="1725480"/>
          <a:ext cx="4930200" cy="4158360"/>
        </p:xfrm>
        <a:graphic>
          <a:graphicData uri="http://schemas.openxmlformats.org/drawingml/2006/chart">
            <c:chart xmlns:c="http://schemas.openxmlformats.org/drawingml/2006/chart" xmlns:r="http://schemas.openxmlformats.org/officeDocument/2006/relationships" r:id="rId1"/>
          </a:graphicData>
        </a:graphic>
      </p:graphicFrame>
      <p:sp>
        <p:nvSpPr>
          <p:cNvPr id="443" name="CustomShape 4"/>
          <p:cNvSpPr/>
          <p:nvPr/>
        </p:nvSpPr>
        <p:spPr>
          <a:xfrm>
            <a:off x="281160" y="1510560"/>
            <a:ext cx="1360080" cy="618840"/>
          </a:xfrm>
          <a:prstGeom prst="rect">
            <a:avLst/>
          </a:prstGeom>
          <a:noFill/>
          <a:ln w="0">
            <a:noFill/>
          </a:ln>
        </p:spPr>
        <p:style>
          <a:lnRef idx="0"/>
          <a:fillRef idx="0"/>
          <a:effectRef idx="0"/>
          <a:fontRef idx="minor"/>
        </p:style>
        <p:txBody>
          <a:bodyPr anchor="ctr">
            <a:noAutofit/>
          </a:bodyPr>
          <a:p>
            <a:pPr>
              <a:lnSpc>
                <a:spcPct val="90000"/>
              </a:lnSpc>
            </a:pPr>
            <a:r>
              <a:rPr b="1" lang="en-CA" sz="3200" spc="-1" strike="noStrike">
                <a:solidFill>
                  <a:srgbClr val="ef473e"/>
                </a:solidFill>
                <a:latin typeface="Open Sans"/>
                <a:ea typeface="Open Sans"/>
              </a:rPr>
              <a:t>5.5%</a:t>
            </a:r>
            <a:endParaRPr b="0" lang="en-CA" sz="3200" spc="-1" strike="noStrike">
              <a:latin typeface="Arial"/>
            </a:endParaRPr>
          </a:p>
        </p:txBody>
      </p:sp>
      <p:sp>
        <p:nvSpPr>
          <p:cNvPr id="444" name="Line 5"/>
          <p:cNvSpPr/>
          <p:nvPr/>
        </p:nvSpPr>
        <p:spPr>
          <a:xfrm>
            <a:off x="-86760" y="2129400"/>
            <a:ext cx="6599160" cy="360"/>
          </a:xfrm>
          <a:prstGeom prst="line">
            <a:avLst/>
          </a:prstGeom>
          <a:ln w="57150">
            <a:solidFill>
              <a:schemeClr val="accent3"/>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TextShape 1"/>
          <p:cNvSpPr txBox="1"/>
          <p:nvPr/>
        </p:nvSpPr>
        <p:spPr>
          <a:xfrm>
            <a:off x="1478520" y="1115280"/>
            <a:ext cx="10180080" cy="5538240"/>
          </a:xfrm>
          <a:prstGeom prst="rect">
            <a:avLst/>
          </a:prstGeom>
          <a:noFill/>
          <a:ln w="0">
            <a:noFill/>
          </a:ln>
        </p:spPr>
        <p:txBody>
          <a:bodyPr>
            <a:noAutofit/>
          </a:bodyPr>
          <a:p>
            <a:pPr marL="52560" indent="-52200" algn="just">
              <a:lnSpc>
                <a:spcPct val="90000"/>
              </a:lnSpc>
              <a:spcBef>
                <a:spcPts val="1001"/>
              </a:spcBef>
              <a:buClr>
                <a:srgbClr val="1e1e1e"/>
              </a:buClr>
              <a:buFont typeface=".AppleSystemUIFont"/>
              <a:buChar char=" "/>
            </a:pPr>
            <a:r>
              <a:rPr b="0" lang="en-US" sz="2200" spc="-1" strike="noStrike">
                <a:solidFill>
                  <a:srgbClr val="1e1e1e"/>
                </a:solidFill>
                <a:latin typeface="Open Sans"/>
                <a:ea typeface="Open Sans"/>
              </a:rPr>
              <a:t>CAMH is situated on lands that have been occupied by First Nations for millennia; lands rich in civilizations with knowledge of medicine, architecture, technology, and extensive trade routes throughout the Americas. In 1860, the site of CAMH appeared in the Colonial Records Office of the British Crown as the council grounds of the Mississaugas of the New Credit, as they were known at the time. </a:t>
            </a:r>
            <a:endParaRPr b="0" lang="en-US" sz="2200" spc="-1" strike="noStrike">
              <a:solidFill>
                <a:srgbClr val="1e1e1e"/>
              </a:solidFill>
              <a:latin typeface="Open Sans"/>
            </a:endParaRPr>
          </a:p>
          <a:p>
            <a:pPr marL="52560" indent="-52200" algn="just">
              <a:lnSpc>
                <a:spcPct val="90000"/>
              </a:lnSpc>
              <a:spcBef>
                <a:spcPts val="1001"/>
              </a:spcBef>
              <a:buClr>
                <a:srgbClr val="1e1e1e"/>
              </a:buClr>
              <a:buFont typeface=".AppleSystemUIFont"/>
              <a:buChar char=" "/>
            </a:pPr>
            <a:r>
              <a:rPr b="0" lang="en-US" sz="2200" spc="-1" strike="noStrike">
                <a:solidFill>
                  <a:srgbClr val="1e1e1e"/>
                </a:solidFill>
                <a:latin typeface="Open Sans"/>
                <a:ea typeface="Open Sans"/>
              </a:rPr>
              <a:t>Today, Toronto is covered by the Toronto Purchase, Treaty No. 13 of 1805 with the Mississaugas of the Credit. </a:t>
            </a:r>
            <a:endParaRPr b="0" lang="en-US" sz="2200" spc="-1" strike="noStrike">
              <a:solidFill>
                <a:srgbClr val="1e1e1e"/>
              </a:solidFill>
              <a:latin typeface="Open Sans"/>
            </a:endParaRPr>
          </a:p>
          <a:p>
            <a:pPr marL="52560" indent="-52200" algn="just">
              <a:lnSpc>
                <a:spcPct val="90000"/>
              </a:lnSpc>
              <a:spcBef>
                <a:spcPts val="1001"/>
              </a:spcBef>
              <a:buClr>
                <a:srgbClr val="1e1e1e"/>
              </a:buClr>
              <a:buFont typeface=".AppleSystemUIFont"/>
              <a:buChar char=" "/>
            </a:pPr>
            <a:r>
              <a:rPr b="0" lang="en-US" sz="2200" spc="-1" strike="noStrike">
                <a:solidFill>
                  <a:srgbClr val="1e1e1e"/>
                </a:solidFill>
                <a:latin typeface="Open Sans"/>
                <a:ea typeface="Open Sans"/>
              </a:rPr>
              <a:t>Toronto is now home to a vast diversity of First Nations, Inuit and Métis who enrich this city.</a:t>
            </a:r>
            <a:endParaRPr b="0" lang="en-US" sz="2200" spc="-1" strike="noStrike">
              <a:solidFill>
                <a:srgbClr val="1e1e1e"/>
              </a:solidFill>
              <a:latin typeface="Open Sans"/>
            </a:endParaRPr>
          </a:p>
          <a:p>
            <a:pPr marL="52560" indent="-52200" algn="just">
              <a:lnSpc>
                <a:spcPct val="90000"/>
              </a:lnSpc>
              <a:spcBef>
                <a:spcPts val="1001"/>
              </a:spcBef>
              <a:buClr>
                <a:srgbClr val="1e1e1e"/>
              </a:buClr>
              <a:buFont typeface=".AppleSystemUIFont"/>
              <a:buChar char=" "/>
            </a:pPr>
            <a:r>
              <a:rPr b="0" lang="en-US" sz="2200" spc="-1" strike="noStrike">
                <a:solidFill>
                  <a:srgbClr val="1e1e1e"/>
                </a:solidFill>
                <a:latin typeface="Open Sans"/>
                <a:ea typeface="Open Sans"/>
              </a:rPr>
              <a:t>CAMH is committed to reconciliation. We will honour the land through programs and places that reflect and respect its heritage. We will embrace the healing traditions of the Ancestors, and weave them into our caring practices. We will create new relationships and partnerships with First Nations, Inuit and Métis – share the land and protect it for future generations.</a:t>
            </a:r>
            <a:endParaRPr b="0" lang="en-US" sz="2200" spc="-1" strike="noStrike">
              <a:solidFill>
                <a:srgbClr val="1e1e1e"/>
              </a:solidFill>
              <a:latin typeface="Open Sans"/>
            </a:endParaRPr>
          </a:p>
          <a:p>
            <a:pPr algn="just">
              <a:lnSpc>
                <a:spcPct val="90000"/>
              </a:lnSpc>
              <a:spcBef>
                <a:spcPts val="1001"/>
              </a:spcBef>
            </a:pPr>
            <a:endParaRPr b="0" lang="en-US" sz="2200" spc="-1" strike="noStrike">
              <a:solidFill>
                <a:srgbClr val="1e1e1e"/>
              </a:solidFill>
              <a:latin typeface="Open Sans"/>
            </a:endParaRPr>
          </a:p>
          <a:p>
            <a:endParaRPr b="0" lang="en-US" sz="2200" spc="-1" strike="noStrike">
              <a:solidFill>
                <a:srgbClr val="1e1e1e"/>
              </a:solidFill>
              <a:latin typeface="Open Sans"/>
            </a:endParaRPr>
          </a:p>
          <a:p>
            <a:endParaRPr b="0" lang="en-US" sz="2200" spc="-1" strike="noStrike">
              <a:solidFill>
                <a:srgbClr val="1e1e1e"/>
              </a:solidFill>
              <a:latin typeface="Open Sans"/>
            </a:endParaRPr>
          </a:p>
        </p:txBody>
      </p:sp>
      <p:sp>
        <p:nvSpPr>
          <p:cNvPr id="342" name="TextShape 2"/>
          <p:cNvSpPr txBox="1"/>
          <p:nvPr/>
        </p:nvSpPr>
        <p:spPr>
          <a:xfrm>
            <a:off x="1466280" y="556920"/>
            <a:ext cx="10345680" cy="618840"/>
          </a:xfrm>
          <a:prstGeom prst="rect">
            <a:avLst/>
          </a:prstGeom>
          <a:noFill/>
          <a:ln w="0">
            <a:noFill/>
          </a:ln>
        </p:spPr>
        <p:txBody>
          <a:bodyPr anchor="ctr">
            <a:noAutofit/>
          </a:bodyPr>
          <a:p>
            <a:pPr algn="just">
              <a:lnSpc>
                <a:spcPct val="90000"/>
              </a:lnSpc>
            </a:pPr>
            <a:r>
              <a:rPr b="1" lang="en-US" sz="2800" spc="-1" strike="noStrike">
                <a:solidFill>
                  <a:srgbClr val="6e288d"/>
                </a:solidFill>
                <a:latin typeface="Open Sans"/>
                <a:ea typeface="Open Sans"/>
              </a:rPr>
              <a:t>CAMH Land Acknowledgement</a:t>
            </a:r>
            <a:endParaRPr b="0" lang="en-US" sz="2800" spc="-1" strike="noStrike">
              <a:solidFill>
                <a:srgbClr val="1e1e1e"/>
              </a:solidFill>
              <a:latin typeface="Arial"/>
            </a:endParaRPr>
          </a:p>
        </p:txBody>
      </p:sp>
      <p:sp>
        <p:nvSpPr>
          <p:cNvPr id="343" name="TextShape 3"/>
          <p:cNvSpPr txBox="1"/>
          <p:nvPr/>
        </p:nvSpPr>
        <p:spPr>
          <a:xfrm>
            <a:off x="282240" y="6540480"/>
            <a:ext cx="582120" cy="236160"/>
          </a:xfrm>
          <a:prstGeom prst="rect">
            <a:avLst/>
          </a:prstGeom>
          <a:noFill/>
          <a:ln w="0">
            <a:noFill/>
          </a:ln>
        </p:spPr>
        <p:txBody>
          <a:bodyPr anchor="ctr">
            <a:noAutofit/>
          </a:bodyPr>
          <a:p>
            <a:pPr algn="just">
              <a:lnSpc>
                <a:spcPct val="100000"/>
              </a:lnSpc>
            </a:pPr>
            <a:fld id="{1D7F35F4-D666-4655-97F5-B506590931AB}" type="slidenum">
              <a:rPr b="1" lang="en-US" sz="700" spc="-1" strike="noStrike">
                <a:solidFill>
                  <a:srgbClr val="c6c6c6"/>
                </a:solidFill>
                <a:latin typeface="Manuale"/>
                <a:ea typeface="Manuale"/>
              </a:rPr>
              <a:t>1</a:t>
            </a:fld>
            <a:endParaRPr b="0" lang="en-CA" sz="700" spc="-1" strike="noStrike">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TextShape 1"/>
          <p:cNvSpPr txBox="1"/>
          <p:nvPr/>
        </p:nvSpPr>
        <p:spPr>
          <a:xfrm>
            <a:off x="282240" y="6540480"/>
            <a:ext cx="582120" cy="236160"/>
          </a:xfrm>
          <a:prstGeom prst="rect">
            <a:avLst/>
          </a:prstGeom>
          <a:noFill/>
          <a:ln w="0">
            <a:noFill/>
          </a:ln>
        </p:spPr>
        <p:txBody>
          <a:bodyPr anchor="ctr">
            <a:noAutofit/>
          </a:bodyPr>
          <a:p>
            <a:pPr>
              <a:lnSpc>
                <a:spcPct val="100000"/>
              </a:lnSpc>
            </a:pPr>
            <a:fld id="{19A7348B-1783-40F8-B208-E70B7C4F4AC5}" type="slidenum">
              <a:rPr b="1" lang="en-US" sz="700" spc="-1" strike="noStrike">
                <a:solidFill>
                  <a:srgbClr val="c7c8ca"/>
                </a:solidFill>
                <a:latin typeface="Manuale"/>
                <a:ea typeface="Manuale"/>
              </a:rPr>
              <a:t>14</a:t>
            </a:fld>
            <a:endParaRPr b="0" lang="en-CA" sz="700" spc="-1" strike="noStrike">
              <a:latin typeface="Times New Roman"/>
            </a:endParaRPr>
          </a:p>
        </p:txBody>
      </p:sp>
      <p:sp>
        <p:nvSpPr>
          <p:cNvPr id="446" name="TextShape 2"/>
          <p:cNvSpPr txBox="1"/>
          <p:nvPr/>
        </p:nvSpPr>
        <p:spPr>
          <a:xfrm>
            <a:off x="1396080" y="556920"/>
            <a:ext cx="10345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July 2021</a:t>
            </a:r>
            <a:endParaRPr b="0" lang="en-US" sz="2500" spc="-1" strike="noStrike">
              <a:solidFill>
                <a:srgbClr val="1e1e1e"/>
              </a:solidFill>
              <a:latin typeface="Arial"/>
            </a:endParaRPr>
          </a:p>
        </p:txBody>
      </p:sp>
      <p:sp>
        <p:nvSpPr>
          <p:cNvPr id="447" name="TextShape 3"/>
          <p:cNvSpPr txBox="1"/>
          <p:nvPr/>
        </p:nvSpPr>
        <p:spPr>
          <a:xfrm>
            <a:off x="1291320" y="1716120"/>
            <a:ext cx="5726880" cy="4350960"/>
          </a:xfrm>
          <a:prstGeom prst="rect">
            <a:avLst/>
          </a:prstGeom>
          <a:noFill/>
          <a:ln w="0">
            <a:noFill/>
          </a:ln>
        </p:spPr>
        <p:txBody>
          <a:bodyPr>
            <a:noAutofit/>
          </a:bodyPr>
          <a:p>
            <a:pPr>
              <a:lnSpc>
                <a:spcPct val="90000"/>
              </a:lnSpc>
              <a:spcBef>
                <a:spcPts val="1001"/>
              </a:spcBef>
              <a:tabLst>
                <a:tab algn="l" pos="0"/>
              </a:tabLst>
            </a:pPr>
            <a:r>
              <a:rPr b="1" lang="en-CA" sz="1700" spc="-1" strike="noStrike">
                <a:solidFill>
                  <a:srgbClr val="191f24"/>
                </a:solidFill>
                <a:latin typeface="Open Sans"/>
                <a:ea typeface="Open Sans"/>
              </a:rPr>
              <a:t>Household income negatively affected by COVID-19</a:t>
            </a:r>
            <a:endParaRPr b="0" lang="en-US" sz="1700" spc="-1" strike="noStrike">
              <a:solidFill>
                <a:srgbClr val="1e1e1e"/>
              </a:solidFill>
              <a:latin typeface="Open Sans"/>
            </a:endParaRPr>
          </a:p>
          <a:p>
            <a:pPr>
              <a:lnSpc>
                <a:spcPct val="90000"/>
              </a:lnSpc>
              <a:spcBef>
                <a:spcPts val="1001"/>
              </a:spcBef>
              <a:tabLst>
                <a:tab algn="l" pos="0"/>
              </a:tabLst>
            </a:pP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tabLst>
                <a:tab algn="l" pos="0"/>
              </a:tabLst>
            </a:pPr>
            <a:r>
              <a:rPr b="0" lang="en-CA" sz="1700" spc="-1" strike="noStrike">
                <a:solidFill>
                  <a:srgbClr val="323e48"/>
                </a:solidFill>
                <a:latin typeface="Open Sans"/>
                <a:ea typeface="Open Sans"/>
              </a:rPr>
              <a:t>13.3% reported reduced work hours</a:t>
            </a: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tabLst>
                <a:tab algn="l" pos="0"/>
              </a:tabLst>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6.8% reported lost employment</a:t>
            </a: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tabLst>
                <a:tab algn="l" pos="0"/>
              </a:tabLst>
            </a:pPr>
            <a:r>
              <a:rPr b="0" lang="en-CA" sz="1700" spc="-1" strike="noStrike">
                <a:solidFill>
                  <a:srgbClr val="323e48"/>
                </a:solidFill>
                <a:latin typeface="Open Sans"/>
                <a:ea typeface="Open Sans"/>
              </a:rPr>
              <a:t> </a:t>
            </a:r>
            <a:r>
              <a:rPr b="1" lang="en-CA" sz="1700" spc="-1" strike="noStrike">
                <a:solidFill>
                  <a:srgbClr val="323e48"/>
                </a:solidFill>
                <a:latin typeface="Open Sans"/>
                <a:ea typeface="Open Sans"/>
              </a:rPr>
              <a:t>Financial gambling motives:</a:t>
            </a:r>
            <a:endParaRPr b="0" lang="en-US" sz="1700" spc="-1" strike="noStrike">
              <a:solidFill>
                <a:srgbClr val="1e1e1e"/>
              </a:solidFill>
              <a:latin typeface="Open Sans"/>
            </a:endParaRPr>
          </a:p>
          <a:p>
            <a:pPr lvl="1" marL="409680" indent="-149040">
              <a:lnSpc>
                <a:spcPct val="90000"/>
              </a:lnSpc>
              <a:spcBef>
                <a:spcPts val="499"/>
              </a:spcBef>
              <a:buClr>
                <a:srgbClr val="323e48"/>
              </a:buClr>
              <a:buFont typeface="Wingdings" charset="2"/>
              <a:buChar char=""/>
              <a:tabLst>
                <a:tab algn="l" pos="0"/>
              </a:tabLst>
            </a:pPr>
            <a:r>
              <a:rPr b="0" i="1" lang="en-CA" sz="1500" spc="-1" strike="noStrike">
                <a:solidFill>
                  <a:srgbClr val="323e48"/>
                </a:solidFill>
                <a:latin typeface="Open Sans"/>
                <a:ea typeface="Open Sans"/>
              </a:rPr>
              <a:t>To win money </a:t>
            </a:r>
            <a:r>
              <a:rPr b="0" lang="en-CA" sz="1500" spc="-1" strike="noStrike">
                <a:solidFill>
                  <a:srgbClr val="323e48"/>
                </a:solidFill>
                <a:latin typeface="Open Sans"/>
                <a:ea typeface="Open Sans"/>
              </a:rPr>
              <a:t>(56.7%)</a:t>
            </a:r>
            <a:endParaRPr b="0" lang="en-US" sz="1500" spc="-1" strike="noStrike">
              <a:solidFill>
                <a:srgbClr val="1e1e1e"/>
              </a:solidFill>
              <a:latin typeface="Open Sans"/>
            </a:endParaRPr>
          </a:p>
          <a:p>
            <a:pPr lvl="1" marL="409680" indent="-149040">
              <a:lnSpc>
                <a:spcPct val="90000"/>
              </a:lnSpc>
              <a:spcBef>
                <a:spcPts val="499"/>
              </a:spcBef>
              <a:buClr>
                <a:srgbClr val="323e48"/>
              </a:buClr>
              <a:buFont typeface="Wingdings" charset="2"/>
              <a:buChar char=""/>
              <a:tabLst>
                <a:tab algn="l" pos="0"/>
              </a:tabLst>
            </a:pPr>
            <a:r>
              <a:rPr b="0" i="1" lang="en-CA" sz="1500" spc="-1" strike="noStrike">
                <a:solidFill>
                  <a:srgbClr val="323e48"/>
                </a:solidFill>
                <a:latin typeface="Open Sans"/>
                <a:ea typeface="Open Sans"/>
              </a:rPr>
              <a:t>To earn income </a:t>
            </a:r>
            <a:r>
              <a:rPr b="0" lang="en-CA" sz="1500" spc="-1" strike="noStrike">
                <a:solidFill>
                  <a:srgbClr val="323e48"/>
                </a:solidFill>
                <a:latin typeface="Open Sans"/>
                <a:ea typeface="Open Sans"/>
              </a:rPr>
              <a:t>(32.4%)</a:t>
            </a:r>
            <a:endParaRPr b="0" lang="en-US" sz="1500" spc="-1" strike="noStrike">
              <a:solidFill>
                <a:srgbClr val="1e1e1e"/>
              </a:solidFill>
              <a:latin typeface="Open Sans"/>
            </a:endParaRPr>
          </a:p>
          <a:p>
            <a:pPr marL="52560" indent="-52200">
              <a:lnSpc>
                <a:spcPct val="90000"/>
              </a:lnSpc>
              <a:spcBef>
                <a:spcPts val="1001"/>
              </a:spcBef>
              <a:buClr>
                <a:srgbClr val="323e48"/>
              </a:buClr>
              <a:buFont typeface="Wingdings" charset="2"/>
              <a:buChar char=""/>
              <a:tabLst>
                <a:tab algn="l" pos="0"/>
              </a:tabLst>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Data collected just prior to stage 3 reopening</a:t>
            </a: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tabLst>
                <a:tab algn="l" pos="0"/>
              </a:tabLst>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Reflections cover period of 2</a:t>
            </a:r>
            <a:r>
              <a:rPr b="0" lang="en-CA" sz="1700" spc="-1" strike="noStrike" baseline="30000">
                <a:solidFill>
                  <a:srgbClr val="323e48"/>
                </a:solidFill>
                <a:latin typeface="Open Sans"/>
                <a:ea typeface="Open Sans"/>
              </a:rPr>
              <a:t>nd</a:t>
            </a:r>
            <a:r>
              <a:rPr b="0" lang="en-CA" sz="1700" spc="-1" strike="noStrike">
                <a:solidFill>
                  <a:srgbClr val="323e48"/>
                </a:solidFill>
                <a:latin typeface="Open Sans"/>
                <a:ea typeface="Open Sans"/>
              </a:rPr>
              <a:t> ED in January and stay-at-home order in April 2021</a:t>
            </a:r>
            <a:endParaRPr b="0" lang="en-US" sz="1700" spc="-1" strike="noStrike">
              <a:solidFill>
                <a:srgbClr val="1e1e1e"/>
              </a:solidFill>
              <a:latin typeface="Open Sans"/>
            </a:endParaRPr>
          </a:p>
          <a:p>
            <a:pPr>
              <a:lnSpc>
                <a:spcPct val="90000"/>
              </a:lnSpc>
              <a:spcBef>
                <a:spcPts val="1001"/>
              </a:spcBef>
              <a:tabLst>
                <a:tab algn="l" pos="0"/>
              </a:tabLst>
            </a:pPr>
            <a:endParaRPr b="0" lang="en-US" sz="1700" spc="-1" strike="noStrike">
              <a:solidFill>
                <a:srgbClr val="1e1e1e"/>
              </a:solidFill>
              <a:latin typeface="Open Sans"/>
            </a:endParaRPr>
          </a:p>
        </p:txBody>
      </p:sp>
      <p:sp>
        <p:nvSpPr>
          <p:cNvPr id="448" name="CustomShape 4"/>
          <p:cNvSpPr/>
          <p:nvPr/>
        </p:nvSpPr>
        <p:spPr>
          <a:xfrm>
            <a:off x="124560" y="1510560"/>
            <a:ext cx="1360080" cy="618840"/>
          </a:xfrm>
          <a:prstGeom prst="rect">
            <a:avLst/>
          </a:prstGeom>
          <a:noFill/>
          <a:ln w="0">
            <a:noFill/>
          </a:ln>
        </p:spPr>
        <p:style>
          <a:lnRef idx="0"/>
          <a:fillRef idx="0"/>
          <a:effectRef idx="0"/>
          <a:fontRef idx="minor"/>
        </p:style>
        <p:txBody>
          <a:bodyPr anchor="ctr">
            <a:noAutofit/>
          </a:bodyPr>
          <a:p>
            <a:pPr>
              <a:lnSpc>
                <a:spcPct val="90000"/>
              </a:lnSpc>
            </a:pPr>
            <a:r>
              <a:rPr b="1" lang="en-CA" sz="2800" spc="-1" strike="noStrike">
                <a:solidFill>
                  <a:srgbClr val="ef473e"/>
                </a:solidFill>
                <a:latin typeface="Open Sans"/>
                <a:ea typeface="Open Sans"/>
              </a:rPr>
              <a:t>35.7%</a:t>
            </a:r>
            <a:endParaRPr b="0" lang="en-CA" sz="2800" spc="-1" strike="noStrike">
              <a:latin typeface="Arial"/>
            </a:endParaRPr>
          </a:p>
        </p:txBody>
      </p:sp>
      <p:sp>
        <p:nvSpPr>
          <p:cNvPr id="449" name="Line 5"/>
          <p:cNvSpPr/>
          <p:nvPr/>
        </p:nvSpPr>
        <p:spPr>
          <a:xfrm>
            <a:off x="0" y="2129400"/>
            <a:ext cx="6512400" cy="360"/>
          </a:xfrm>
          <a:prstGeom prst="line">
            <a:avLst/>
          </a:prstGeom>
          <a:ln w="57150">
            <a:solidFill>
              <a:schemeClr val="accent3"/>
            </a:solidFill>
          </a:ln>
        </p:spPr>
        <p:style>
          <a:lnRef idx="1">
            <a:schemeClr val="accent1"/>
          </a:lnRef>
          <a:fillRef idx="0">
            <a:schemeClr val="accent1"/>
          </a:fillRef>
          <a:effectRef idx="0">
            <a:schemeClr val="accent1"/>
          </a:effectRef>
          <a:fontRef idx="minor"/>
        </p:style>
      </p:sp>
      <p:graphicFrame>
        <p:nvGraphicFramePr>
          <p:cNvPr id="450" name="Chart 7"/>
          <p:cNvGraphicFramePr/>
          <p:nvPr/>
        </p:nvGraphicFramePr>
        <p:xfrm>
          <a:off x="6634440" y="599400"/>
          <a:ext cx="5459760" cy="580860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TextShape 1"/>
          <p:cNvSpPr txBox="1"/>
          <p:nvPr/>
        </p:nvSpPr>
        <p:spPr>
          <a:xfrm>
            <a:off x="282240" y="6540480"/>
            <a:ext cx="582120" cy="236160"/>
          </a:xfrm>
          <a:prstGeom prst="rect">
            <a:avLst/>
          </a:prstGeom>
          <a:noFill/>
          <a:ln w="0">
            <a:noFill/>
          </a:ln>
        </p:spPr>
        <p:txBody>
          <a:bodyPr anchor="ctr">
            <a:noAutofit/>
          </a:bodyPr>
          <a:p>
            <a:pPr>
              <a:lnSpc>
                <a:spcPct val="100000"/>
              </a:lnSpc>
            </a:pPr>
            <a:fld id="{0E607E4B-E1C1-4A51-933C-474331CB646C}" type="slidenum">
              <a:rPr b="1" lang="en-US" sz="700" spc="-1" strike="noStrike">
                <a:solidFill>
                  <a:srgbClr val="c7c8ca"/>
                </a:solidFill>
                <a:latin typeface="Manuale"/>
                <a:ea typeface="Manuale"/>
              </a:rPr>
              <a:t>14</a:t>
            </a:fld>
            <a:endParaRPr b="0" lang="en-CA" sz="700" spc="-1" strike="noStrike">
              <a:latin typeface="Times New Roman"/>
            </a:endParaRPr>
          </a:p>
        </p:txBody>
      </p:sp>
      <p:sp>
        <p:nvSpPr>
          <p:cNvPr id="452" name="TextShape 2"/>
          <p:cNvSpPr txBox="1"/>
          <p:nvPr/>
        </p:nvSpPr>
        <p:spPr>
          <a:xfrm>
            <a:off x="716760" y="276480"/>
            <a:ext cx="10345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September 2021</a:t>
            </a:r>
            <a:endParaRPr b="0" lang="en-US" sz="2500" spc="-1" strike="noStrike">
              <a:solidFill>
                <a:srgbClr val="1e1e1e"/>
              </a:solidFill>
              <a:latin typeface="Arial"/>
            </a:endParaRPr>
          </a:p>
        </p:txBody>
      </p:sp>
      <p:graphicFrame>
        <p:nvGraphicFramePr>
          <p:cNvPr id="453" name="Chart 4"/>
          <p:cNvGraphicFramePr/>
          <p:nvPr/>
        </p:nvGraphicFramePr>
        <p:xfrm>
          <a:off x="864720" y="2043360"/>
          <a:ext cx="4209840" cy="435096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54" name="Chart 5"/>
          <p:cNvGraphicFramePr/>
          <p:nvPr/>
        </p:nvGraphicFramePr>
        <p:xfrm>
          <a:off x="6018840" y="2043360"/>
          <a:ext cx="5852520" cy="4402800"/>
        </p:xfrm>
        <a:graphic>
          <a:graphicData uri="http://schemas.openxmlformats.org/drawingml/2006/chart">
            <c:chart xmlns:c="http://schemas.openxmlformats.org/drawingml/2006/chart" xmlns:r="http://schemas.openxmlformats.org/officeDocument/2006/relationships" r:id="rId2"/>
          </a:graphicData>
        </a:graphic>
      </p:graphicFrame>
      <p:sp>
        <p:nvSpPr>
          <p:cNvPr id="455" name="TextShape 3"/>
          <p:cNvSpPr txBox="1"/>
          <p:nvPr/>
        </p:nvSpPr>
        <p:spPr>
          <a:xfrm>
            <a:off x="612000" y="924480"/>
            <a:ext cx="10900440" cy="905040"/>
          </a:xfrm>
          <a:prstGeom prst="rect">
            <a:avLst/>
          </a:prstGeom>
          <a:noFill/>
          <a:ln w="0">
            <a:noFill/>
          </a:ln>
        </p:spPr>
        <p:txBody>
          <a:bodyPr>
            <a:normAutofit/>
          </a:bodyPr>
          <a:p>
            <a:pPr marL="52560" indent="-52200">
              <a:lnSpc>
                <a:spcPct val="90000"/>
              </a:lnSpc>
              <a:spcBef>
                <a:spcPts val="1001"/>
              </a:spcBef>
              <a:buClr>
                <a:srgbClr val="191f24"/>
              </a:buClr>
              <a:buFont typeface="Wingdings" charset="2"/>
              <a:buChar char=""/>
            </a:pPr>
            <a:r>
              <a:rPr b="1" lang="en-CA" sz="1700" spc="-1" strike="noStrike">
                <a:solidFill>
                  <a:srgbClr val="191f24"/>
                </a:solidFill>
                <a:latin typeface="Open Sans"/>
                <a:ea typeface="Open Sans"/>
              </a:rPr>
              <a:t> </a:t>
            </a:r>
            <a:r>
              <a:rPr b="1" lang="en-CA" sz="1700" spc="-1" strike="noStrike">
                <a:solidFill>
                  <a:srgbClr val="191f24"/>
                </a:solidFill>
                <a:latin typeface="Open Sans"/>
                <a:ea typeface="Open Sans"/>
              </a:rPr>
              <a:t>Indigenous and South Asian gamblers reported the highest negative impacts on HHI during COVID-19</a:t>
            </a:r>
            <a:endParaRPr b="0" lang="en-US" sz="1700" spc="-1" strike="noStrike">
              <a:solidFill>
                <a:srgbClr val="1e1e1e"/>
              </a:solidFill>
              <a:latin typeface="Open Sans"/>
            </a:endParaRPr>
          </a:p>
          <a:p>
            <a:pPr marL="52560" indent="-52200">
              <a:lnSpc>
                <a:spcPct val="90000"/>
              </a:lnSpc>
              <a:spcBef>
                <a:spcPts val="1001"/>
              </a:spcBef>
              <a:buClr>
                <a:srgbClr val="191f24"/>
              </a:buClr>
              <a:buFont typeface="Wingdings" charset="2"/>
              <a:buChar char=""/>
            </a:pPr>
            <a:r>
              <a:rPr b="1" lang="en-CA" sz="1700" spc="-1" strike="noStrike">
                <a:solidFill>
                  <a:srgbClr val="191f24"/>
                </a:solidFill>
                <a:latin typeface="Open Sans"/>
                <a:ea typeface="Open Sans"/>
              </a:rPr>
              <a:t> </a:t>
            </a:r>
            <a:r>
              <a:rPr b="1" lang="en-CA" sz="1700" spc="-1" strike="noStrike">
                <a:solidFill>
                  <a:srgbClr val="191f24"/>
                </a:solidFill>
                <a:latin typeface="Open Sans"/>
                <a:ea typeface="Open Sans"/>
              </a:rPr>
              <a:t>Indigenous and South Asian gamblers also reported higher </a:t>
            </a:r>
            <a:r>
              <a:rPr b="1" i="1" lang="en-CA" sz="1700" spc="-1" strike="noStrike">
                <a:solidFill>
                  <a:srgbClr val="191f24"/>
                </a:solidFill>
                <a:latin typeface="Open Sans"/>
                <a:ea typeface="Open Sans"/>
              </a:rPr>
              <a:t>extreme </a:t>
            </a:r>
            <a:r>
              <a:rPr b="1" lang="en-CA" sz="1700" spc="-1" strike="noStrike">
                <a:solidFill>
                  <a:srgbClr val="191f24"/>
                </a:solidFill>
                <a:latin typeface="Open Sans"/>
                <a:ea typeface="Open Sans"/>
              </a:rPr>
              <a:t>endorsement of FFS  </a:t>
            </a:r>
            <a:endParaRPr b="0" lang="en-US" sz="1700" spc="-1" strike="noStrike">
              <a:solidFill>
                <a:srgbClr val="1e1e1e"/>
              </a:solidFill>
              <a:latin typeface="Open Sans"/>
            </a:endParaRPr>
          </a:p>
        </p:txBody>
      </p:sp>
      <p:sp>
        <p:nvSpPr>
          <p:cNvPr id="456" name="Line 4"/>
          <p:cNvSpPr/>
          <p:nvPr/>
        </p:nvSpPr>
        <p:spPr>
          <a:xfrm>
            <a:off x="-30600" y="1707840"/>
            <a:ext cx="10043280" cy="360"/>
          </a:xfrm>
          <a:prstGeom prst="line">
            <a:avLst/>
          </a:prstGeom>
          <a:ln w="57150">
            <a:solidFill>
              <a:schemeClr val="accent3"/>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TextShape 1"/>
          <p:cNvSpPr txBox="1"/>
          <p:nvPr/>
        </p:nvSpPr>
        <p:spPr>
          <a:xfrm>
            <a:off x="1269000" y="1216800"/>
            <a:ext cx="9590040" cy="1655280"/>
          </a:xfrm>
          <a:prstGeom prst="rect">
            <a:avLst/>
          </a:prstGeom>
          <a:noFill/>
          <a:ln w="0">
            <a:noFill/>
          </a:ln>
        </p:spPr>
        <p:txBody>
          <a:bodyPr anchor="ctr">
            <a:noAutofit/>
          </a:bodyPr>
          <a:p>
            <a:pPr algn="ctr">
              <a:lnSpc>
                <a:spcPct val="90000"/>
              </a:lnSpc>
              <a:spcBef>
                <a:spcPts val="1001"/>
              </a:spcBef>
              <a:tabLst>
                <a:tab algn="l" pos="0"/>
              </a:tabLst>
            </a:pPr>
            <a:r>
              <a:rPr b="1" lang="en-CA" sz="6000" spc="-1" strike="noStrike">
                <a:solidFill>
                  <a:srgbClr val="ffffff"/>
                </a:solidFill>
                <a:latin typeface="Open Sans"/>
                <a:ea typeface="Open Sans"/>
              </a:rPr>
              <a:t>Mental Health</a:t>
            </a:r>
            <a:endParaRPr b="0" lang="en-CA" sz="6000" spc="-1" strike="noStrike">
              <a:latin typeface="Arial"/>
            </a:endParaRPr>
          </a:p>
        </p:txBody>
      </p:sp>
      <p:sp>
        <p:nvSpPr>
          <p:cNvPr id="458" name="TextShape 2"/>
          <p:cNvSpPr txBox="1"/>
          <p:nvPr/>
        </p:nvSpPr>
        <p:spPr>
          <a:xfrm>
            <a:off x="282240" y="6540480"/>
            <a:ext cx="582120" cy="236160"/>
          </a:xfrm>
          <a:prstGeom prst="rect">
            <a:avLst/>
          </a:prstGeom>
          <a:noFill/>
          <a:ln w="0">
            <a:noFill/>
          </a:ln>
        </p:spPr>
        <p:txBody>
          <a:bodyPr anchor="ctr">
            <a:noAutofit/>
          </a:bodyPr>
          <a:p>
            <a:pPr>
              <a:lnSpc>
                <a:spcPct val="100000"/>
              </a:lnSpc>
            </a:pPr>
            <a:fld id="{AAD52689-3D8F-470E-885C-D314F7CFE84A}" type="slidenum">
              <a:rPr b="1" lang="en-US" sz="700" spc="-1" strike="noStrike">
                <a:solidFill>
                  <a:srgbClr val="8f9295"/>
                </a:solidFill>
                <a:latin typeface="Manuale"/>
                <a:ea typeface="Manuale"/>
              </a:rPr>
              <a:t>21</a:t>
            </a:fld>
            <a:endParaRPr b="0" lang="en-CA" sz="700" spc="-1" strike="noStrike">
              <a:latin typeface="Times New Roman"/>
            </a:endParaRPr>
          </a:p>
        </p:txBody>
      </p:sp>
      <p:pic>
        <p:nvPicPr>
          <p:cNvPr id="459" name="Picture 4" descr=""/>
          <p:cNvPicPr/>
          <p:nvPr/>
        </p:nvPicPr>
        <p:blipFill>
          <a:blip r:embed="rId1"/>
          <a:stretch/>
        </p:blipFill>
        <p:spPr>
          <a:xfrm>
            <a:off x="402840" y="5428080"/>
            <a:ext cx="1112040" cy="111204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TextShape 1"/>
          <p:cNvSpPr txBox="1"/>
          <p:nvPr/>
        </p:nvSpPr>
        <p:spPr>
          <a:xfrm>
            <a:off x="282240" y="6540480"/>
            <a:ext cx="582120" cy="236160"/>
          </a:xfrm>
          <a:prstGeom prst="rect">
            <a:avLst/>
          </a:prstGeom>
          <a:noFill/>
          <a:ln w="0">
            <a:noFill/>
          </a:ln>
        </p:spPr>
        <p:txBody>
          <a:bodyPr anchor="ctr">
            <a:noAutofit/>
          </a:bodyPr>
          <a:p>
            <a:pPr>
              <a:lnSpc>
                <a:spcPct val="100000"/>
              </a:lnSpc>
            </a:pPr>
            <a:fld id="{9BE0D9E0-017F-417F-834B-94703DE45E8B}" type="slidenum">
              <a:rPr b="1" lang="en-US" sz="700" spc="-1" strike="noStrike">
                <a:solidFill>
                  <a:srgbClr val="c7c8ca"/>
                </a:solidFill>
                <a:latin typeface="Manuale"/>
                <a:ea typeface="Manuale"/>
              </a:rPr>
              <a:t>21</a:t>
            </a:fld>
            <a:endParaRPr b="0" lang="en-CA" sz="700" spc="-1" strike="noStrike">
              <a:latin typeface="Times New Roman"/>
            </a:endParaRPr>
          </a:p>
        </p:txBody>
      </p:sp>
      <p:sp>
        <p:nvSpPr>
          <p:cNvPr id="461" name="TextShape 2"/>
          <p:cNvSpPr txBox="1"/>
          <p:nvPr/>
        </p:nvSpPr>
        <p:spPr>
          <a:xfrm>
            <a:off x="1396080" y="556920"/>
            <a:ext cx="10345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April to December 2020</a:t>
            </a:r>
            <a:endParaRPr b="0" lang="en-US" sz="2500" spc="-1" strike="noStrike">
              <a:solidFill>
                <a:srgbClr val="1e1e1e"/>
              </a:solidFill>
              <a:latin typeface="Arial"/>
            </a:endParaRPr>
          </a:p>
        </p:txBody>
      </p:sp>
      <p:graphicFrame>
        <p:nvGraphicFramePr>
          <p:cNvPr id="462" name="Chart 8"/>
          <p:cNvGraphicFramePr/>
          <p:nvPr/>
        </p:nvGraphicFramePr>
        <p:xfrm>
          <a:off x="1259280" y="1276200"/>
          <a:ext cx="5611680" cy="5101560"/>
        </p:xfrm>
        <a:graphic>
          <a:graphicData uri="http://schemas.openxmlformats.org/drawingml/2006/chart">
            <c:chart xmlns:c="http://schemas.openxmlformats.org/drawingml/2006/chart" xmlns:r="http://schemas.openxmlformats.org/officeDocument/2006/relationships" r:id="rId1"/>
          </a:graphicData>
        </a:graphic>
      </p:graphicFrame>
      <p:sp>
        <p:nvSpPr>
          <p:cNvPr id="463" name="CustomShape 3"/>
          <p:cNvSpPr/>
          <p:nvPr/>
        </p:nvSpPr>
        <p:spPr>
          <a:xfrm>
            <a:off x="1396080" y="6378480"/>
            <a:ext cx="4595400" cy="212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CA" sz="800" spc="-1" strike="noStrike">
                <a:solidFill>
                  <a:srgbClr val="323e48"/>
                </a:solidFill>
                <a:latin typeface="Calibri"/>
              </a:rPr>
              <a:t>Note: </a:t>
            </a:r>
            <a:r>
              <a:rPr b="0" lang="en-CA" sz="800" spc="-1" strike="noStrike">
                <a:solidFill>
                  <a:srgbClr val="323e48"/>
                </a:solidFill>
                <a:latin typeface="Calibri"/>
              </a:rPr>
              <a:t>Findings from 3-wave repeated measures analysis of variance (ANOVA)</a:t>
            </a:r>
            <a:endParaRPr b="0" lang="en-CA" sz="800" spc="-1" strike="noStrike">
              <a:latin typeface="Arial"/>
            </a:endParaRPr>
          </a:p>
        </p:txBody>
      </p:sp>
      <p:graphicFrame>
        <p:nvGraphicFramePr>
          <p:cNvPr id="464" name="Table 4"/>
          <p:cNvGraphicFramePr/>
          <p:nvPr/>
        </p:nvGraphicFramePr>
        <p:xfrm>
          <a:off x="7284240" y="2012400"/>
          <a:ext cx="4271400" cy="2876400"/>
        </p:xfrm>
        <a:graphic>
          <a:graphicData uri="http://schemas.openxmlformats.org/drawingml/2006/table">
            <a:tbl>
              <a:tblPr/>
              <a:tblGrid>
                <a:gridCol w="1546920"/>
                <a:gridCol w="1149840"/>
                <a:gridCol w="807480"/>
                <a:gridCol w="767160"/>
              </a:tblGrid>
              <a:tr h="382320">
                <a:tc>
                  <a:tcPr marL="6120" marR="6120">
                    <a:lnT w="12240">
                      <a:solidFill>
                        <a:srgbClr val="ef473e"/>
                      </a:solidFill>
                    </a:lnT>
                    <a:lnB w="12240">
                      <a:solidFill>
                        <a:srgbClr val="ef473e"/>
                      </a:solidFill>
                    </a:lnB>
                    <a:solidFill>
                      <a:srgbClr val="191f24"/>
                    </a:solidFill>
                  </a:tcPr>
                </a:tc>
                <a:tc>
                  <a:tcPr marL="6120" marR="6120">
                    <a:lnT w="12240">
                      <a:solidFill>
                        <a:srgbClr val="ef473e"/>
                      </a:solidFill>
                    </a:lnT>
                    <a:lnB w="12240">
                      <a:solidFill>
                        <a:srgbClr val="ef473e"/>
                      </a:solidFill>
                    </a:lnB>
                    <a:solidFill>
                      <a:srgbClr val="191f24"/>
                    </a:solidFill>
                  </a:tcPr>
                </a:tc>
                <a:tc>
                  <a:txBody>
                    <a:bodyPr lIns="6120" rIns="6120" tIns="6120" bIns="0" anchor="b">
                      <a:noAutofit/>
                    </a:bodyPr>
                    <a:p>
                      <a:pPr algn="ctr">
                        <a:lnSpc>
                          <a:spcPct val="100000"/>
                        </a:lnSpc>
                      </a:pPr>
                      <a:r>
                        <a:rPr b="1" lang="en-GB" sz="1100" spc="-1" strike="noStrike">
                          <a:solidFill>
                            <a:srgbClr val="ffffff"/>
                          </a:solidFill>
                          <a:latin typeface="Calibri"/>
                        </a:rPr>
                        <a:t>RGC/OGRS</a:t>
                      </a:r>
                      <a:endParaRPr b="0" lang="en-CA" sz="1100" spc="-1" strike="noStrike">
                        <a:latin typeface="Arial"/>
                      </a:endParaRPr>
                    </a:p>
                  </a:txBody>
                  <a:tcPr marL="6120" marR="6120">
                    <a:lnT w="12240">
                      <a:solidFill>
                        <a:srgbClr val="ef473e"/>
                      </a:solidFill>
                    </a:lnT>
                    <a:lnB w="12240">
                      <a:solidFill>
                        <a:srgbClr val="ef473e"/>
                      </a:solidFill>
                    </a:lnB>
                    <a:solidFill>
                      <a:srgbClr val="191f24"/>
                    </a:solidFill>
                  </a:tcPr>
                </a:tc>
                <a:tc>
                  <a:txBody>
                    <a:bodyPr lIns="6120" rIns="6120" tIns="6120" bIns="0" anchor="b">
                      <a:noAutofit/>
                    </a:bodyPr>
                    <a:p>
                      <a:pPr algn="ctr">
                        <a:lnSpc>
                          <a:spcPct val="100000"/>
                        </a:lnSpc>
                      </a:pPr>
                      <a:r>
                        <a:rPr b="1" lang="en-GB" sz="1100" spc="-1" strike="noStrike">
                          <a:solidFill>
                            <a:srgbClr val="ffffff"/>
                          </a:solidFill>
                          <a:latin typeface="Calibri"/>
                        </a:rPr>
                        <a:t>CAMH</a:t>
                      </a:r>
                      <a:endParaRPr b="0" lang="en-CA" sz="1100" spc="-1" strike="noStrike">
                        <a:latin typeface="Arial"/>
                      </a:endParaRPr>
                    </a:p>
                  </a:txBody>
                  <a:tcPr marL="6120" marR="6120">
                    <a:lnT w="12240">
                      <a:solidFill>
                        <a:srgbClr val="ef473e"/>
                      </a:solidFill>
                    </a:lnT>
                    <a:lnB w="12240">
                      <a:solidFill>
                        <a:srgbClr val="ef473e"/>
                      </a:solidFill>
                    </a:lnB>
                    <a:solidFill>
                      <a:srgbClr val="191f24"/>
                    </a:solidFill>
                  </a:tcPr>
                </a:tc>
              </a:tr>
              <a:tr h="443880">
                <a:tc rowSpan="3">
                  <a:txBody>
                    <a:bodyPr lIns="6120" rIns="6120" tIns="6120" bIns="0" anchor="ctr">
                      <a:noAutofit/>
                    </a:bodyPr>
                    <a:p>
                      <a:pPr marL="92160">
                        <a:lnSpc>
                          <a:spcPct val="100000"/>
                        </a:lnSpc>
                        <a:tabLst>
                          <a:tab algn="l" pos="0"/>
                        </a:tabLst>
                      </a:pPr>
                      <a:r>
                        <a:rPr b="0" lang="en-GB" sz="1100" spc="-1" strike="noStrike">
                          <a:solidFill>
                            <a:srgbClr val="42525f"/>
                          </a:solidFill>
                          <a:latin typeface="Calibri"/>
                        </a:rPr>
                        <a:t>Moderate and Severe Anxiety</a:t>
                      </a:r>
                      <a:endParaRPr b="0" lang="en-CA" sz="1100" spc="-1" strike="noStrike">
                        <a:latin typeface="Arial"/>
                      </a:endParaRPr>
                    </a:p>
                  </a:txBody>
                  <a:tcPr marL="6120" marR="6120">
                    <a:lnT w="12240">
                      <a:solidFill>
                        <a:srgbClr val="ef473e"/>
                      </a:solidFill>
                    </a:lnT>
                    <a:lnB w="12240">
                      <a:solidFill>
                        <a:srgbClr val="ef473e"/>
                      </a:solidFill>
                    </a:lnB>
                    <a:solidFill>
                      <a:srgbClr val="d1d9df"/>
                    </a:solidFill>
                  </a:tcPr>
                </a:tc>
                <a:tc>
                  <a:txBody>
                    <a:bodyPr lIns="6120" rIns="6120" tIns="6120" bIns="0" anchor="b">
                      <a:noAutofit/>
                    </a:bodyPr>
                    <a:p>
                      <a:pPr>
                        <a:lnSpc>
                          <a:spcPct val="100000"/>
                        </a:lnSpc>
                      </a:pPr>
                      <a:r>
                        <a:rPr b="0" i="1" lang="en-GB" sz="1100" spc="-1" strike="noStrike">
                          <a:solidFill>
                            <a:srgbClr val="323e48"/>
                          </a:solidFill>
                          <a:latin typeface="Calibri"/>
                        </a:rPr>
                        <a:t>April, 2020</a:t>
                      </a:r>
                      <a:endParaRPr b="0" lang="en-CA" sz="1100" spc="-1" strike="noStrike">
                        <a:latin typeface="Arial"/>
                      </a:endParaRPr>
                    </a:p>
                  </a:txBody>
                  <a:tcPr marL="6120" marR="6120">
                    <a:lnT w="12240">
                      <a:solidFill>
                        <a:srgbClr val="ef473e"/>
                      </a:solidFill>
                    </a:lnT>
                    <a:lnB w="12240">
                      <a:solidFill>
                        <a:srgbClr val="ef473e"/>
                      </a:solidFill>
                    </a:lnB>
                    <a:noFill/>
                  </a:tcPr>
                </a:tc>
                <a:tc>
                  <a:txBody>
                    <a:bodyPr lIns="6120" rIns="6120" tIns="6120" bIns="0" anchor="b">
                      <a:noAutofit/>
                    </a:bodyPr>
                    <a:p>
                      <a:pPr algn="ctr">
                        <a:lnSpc>
                          <a:spcPct val="100000"/>
                        </a:lnSpc>
                      </a:pPr>
                      <a:r>
                        <a:rPr b="0" lang="en-GB" sz="1100" spc="-1" strike="noStrike">
                          <a:solidFill>
                            <a:srgbClr val="323e48"/>
                          </a:solidFill>
                          <a:latin typeface="Calibri"/>
                        </a:rPr>
                        <a:t>21.5%</a:t>
                      </a:r>
                      <a:endParaRPr b="0" lang="en-CA" sz="1100" spc="-1" strike="noStrike">
                        <a:latin typeface="Arial"/>
                      </a:endParaRPr>
                    </a:p>
                  </a:txBody>
                  <a:tcPr marL="6120" marR="6120">
                    <a:lnT w="12240">
                      <a:solidFill>
                        <a:srgbClr val="ef473e"/>
                      </a:solidFill>
                    </a:lnT>
                    <a:lnB w="12240">
                      <a:solidFill>
                        <a:srgbClr val="ef473e"/>
                      </a:solidFill>
                    </a:lnB>
                    <a:noFill/>
                  </a:tcPr>
                </a:tc>
                <a:tc>
                  <a:txBody>
                    <a:bodyPr lIns="6120" rIns="6120" tIns="6120" bIns="0" anchor="b">
                      <a:noAutofit/>
                    </a:bodyPr>
                    <a:p>
                      <a:pPr algn="ctr">
                        <a:lnSpc>
                          <a:spcPct val="100000"/>
                        </a:lnSpc>
                      </a:pPr>
                      <a:r>
                        <a:rPr b="0" lang="en-GB" sz="1100" spc="-1" strike="noStrike">
                          <a:solidFill>
                            <a:srgbClr val="323e48"/>
                          </a:solidFill>
                          <a:latin typeface="Calibri"/>
                        </a:rPr>
                        <a:t>19.0%</a:t>
                      </a:r>
                      <a:endParaRPr b="0" lang="en-CA" sz="1100" spc="-1" strike="noStrike">
                        <a:latin typeface="Arial"/>
                      </a:endParaRPr>
                    </a:p>
                  </a:txBody>
                  <a:tcPr marL="6120" marR="6120">
                    <a:lnT w="12240">
                      <a:solidFill>
                        <a:srgbClr val="ef473e"/>
                      </a:solidFill>
                    </a:lnT>
                    <a:lnB w="12240">
                      <a:solidFill>
                        <a:srgbClr val="ef473e"/>
                      </a:solidFill>
                    </a:lnB>
                    <a:noFill/>
                  </a:tcPr>
                </a:tc>
              </a:tr>
              <a:tr h="380520">
                <a:tc vMerge="1">
                  <a:tcPr marL="90000" marR="90000">
                    <a:solidFill>
                      <a:srgbClr val="729fcf"/>
                    </a:solidFill>
                  </a:tcPr>
                </a:tc>
                <a:tc>
                  <a:txBody>
                    <a:bodyPr lIns="6120" rIns="6120" tIns="6120" bIns="0" anchor="b">
                      <a:noAutofit/>
                    </a:bodyPr>
                    <a:p>
                      <a:pPr>
                        <a:lnSpc>
                          <a:spcPct val="100000"/>
                        </a:lnSpc>
                      </a:pPr>
                      <a:r>
                        <a:rPr b="0" i="1" lang="en-GB" sz="1100" spc="-1" strike="noStrike">
                          <a:solidFill>
                            <a:srgbClr val="323e48"/>
                          </a:solidFill>
                          <a:latin typeface="Calibri"/>
                        </a:rPr>
                        <a:t>August, 2020</a:t>
                      </a:r>
                      <a:endParaRPr b="0" lang="en-CA" sz="1100" spc="-1" strike="noStrike">
                        <a:latin typeface="Arial"/>
                      </a:endParaRPr>
                    </a:p>
                  </a:txBody>
                  <a:tcPr marL="6120" marR="6120">
                    <a:lnT w="12240">
                      <a:solidFill>
                        <a:srgbClr val="ef473e"/>
                      </a:solidFill>
                    </a:lnT>
                    <a:lnB w="12240">
                      <a:solidFill>
                        <a:srgbClr val="ef473e"/>
                      </a:solidFill>
                    </a:lnB>
                    <a:noFill/>
                  </a:tcPr>
                </a:tc>
                <a:tc>
                  <a:txBody>
                    <a:bodyPr lIns="6120" rIns="6120" tIns="6120" bIns="0" anchor="b">
                      <a:noAutofit/>
                    </a:bodyPr>
                    <a:p>
                      <a:pPr algn="ctr">
                        <a:lnSpc>
                          <a:spcPct val="100000"/>
                        </a:lnSpc>
                      </a:pPr>
                      <a:r>
                        <a:rPr b="0" lang="en-GB" sz="1100" spc="-1" strike="noStrike">
                          <a:solidFill>
                            <a:srgbClr val="c00000"/>
                          </a:solidFill>
                          <a:latin typeface="Calibri"/>
                        </a:rPr>
                        <a:t>16.4%</a:t>
                      </a:r>
                      <a:endParaRPr b="0" lang="en-CA" sz="1100" spc="-1" strike="noStrike">
                        <a:latin typeface="Arial"/>
                      </a:endParaRPr>
                    </a:p>
                  </a:txBody>
                  <a:tcPr marL="6120" marR="6120">
                    <a:lnT w="12240">
                      <a:solidFill>
                        <a:srgbClr val="ef473e"/>
                      </a:solidFill>
                    </a:lnT>
                    <a:lnB w="12240">
                      <a:solidFill>
                        <a:srgbClr val="ef473e"/>
                      </a:solidFill>
                    </a:lnB>
                    <a:noFill/>
                  </a:tcPr>
                </a:tc>
                <a:tc>
                  <a:txBody>
                    <a:bodyPr lIns="6120" rIns="6120" tIns="6120" bIns="0" anchor="b">
                      <a:noAutofit/>
                    </a:bodyPr>
                    <a:p>
                      <a:pPr algn="ctr">
                        <a:lnSpc>
                          <a:spcPct val="100000"/>
                        </a:lnSpc>
                      </a:pPr>
                      <a:r>
                        <a:rPr b="0" lang="en-GB" sz="1100" spc="-1" strike="noStrike">
                          <a:solidFill>
                            <a:srgbClr val="c00000"/>
                          </a:solidFill>
                          <a:latin typeface="Calibri"/>
                        </a:rPr>
                        <a:t>21.0%</a:t>
                      </a:r>
                      <a:endParaRPr b="0" lang="en-CA" sz="1100" spc="-1" strike="noStrike">
                        <a:latin typeface="Arial"/>
                      </a:endParaRPr>
                    </a:p>
                  </a:txBody>
                  <a:tcPr marL="6120" marR="6120">
                    <a:lnT w="12240">
                      <a:solidFill>
                        <a:srgbClr val="ef473e"/>
                      </a:solidFill>
                    </a:lnT>
                    <a:lnB w="12240">
                      <a:solidFill>
                        <a:srgbClr val="ef473e"/>
                      </a:solidFill>
                    </a:lnB>
                    <a:noFill/>
                  </a:tcPr>
                </a:tc>
              </a:tr>
              <a:tr h="380520">
                <a:tc vMerge="1">
                  <a:tcPr marL="90000" marR="90000">
                    <a:solidFill>
                      <a:srgbClr val="729fcf"/>
                    </a:solidFill>
                  </a:tcPr>
                </a:tc>
                <a:tc>
                  <a:txBody>
                    <a:bodyPr lIns="6120" rIns="6120" tIns="6120" bIns="0" anchor="b">
                      <a:noAutofit/>
                    </a:bodyPr>
                    <a:p>
                      <a:pPr>
                        <a:lnSpc>
                          <a:spcPct val="100000"/>
                        </a:lnSpc>
                      </a:pPr>
                      <a:r>
                        <a:rPr b="0" i="1" lang="en-GB" sz="1100" spc="-1" strike="noStrike">
                          <a:solidFill>
                            <a:srgbClr val="323e48"/>
                          </a:solidFill>
                          <a:latin typeface="Calibri"/>
                        </a:rPr>
                        <a:t>December, 2020</a:t>
                      </a:r>
                      <a:endParaRPr b="0" lang="en-CA" sz="1100" spc="-1" strike="noStrike">
                        <a:latin typeface="Arial"/>
                      </a:endParaRPr>
                    </a:p>
                  </a:txBody>
                  <a:tcPr marL="6120" marR="6120">
                    <a:lnT w="12240">
                      <a:solidFill>
                        <a:srgbClr val="ef473e"/>
                      </a:solidFill>
                    </a:lnT>
                    <a:lnB w="12240">
                      <a:solidFill>
                        <a:srgbClr val="ef473e"/>
                      </a:solidFill>
                    </a:lnB>
                    <a:noFill/>
                  </a:tcPr>
                </a:tc>
                <a:tc>
                  <a:txBody>
                    <a:bodyPr lIns="6120" rIns="6120" tIns="6120" bIns="0" anchor="b">
                      <a:noAutofit/>
                    </a:bodyPr>
                    <a:p>
                      <a:pPr algn="ctr">
                        <a:lnSpc>
                          <a:spcPct val="100000"/>
                        </a:lnSpc>
                      </a:pPr>
                      <a:r>
                        <a:rPr b="0" lang="en-GB" sz="1100" spc="-1" strike="noStrike">
                          <a:solidFill>
                            <a:srgbClr val="c00000"/>
                          </a:solidFill>
                          <a:latin typeface="Calibri"/>
                        </a:rPr>
                        <a:t>17.0%</a:t>
                      </a:r>
                      <a:endParaRPr b="0" lang="en-CA" sz="1100" spc="-1" strike="noStrike">
                        <a:latin typeface="Arial"/>
                      </a:endParaRPr>
                    </a:p>
                  </a:txBody>
                  <a:tcPr marL="6120" marR="6120">
                    <a:lnT w="12240">
                      <a:solidFill>
                        <a:srgbClr val="ef473e"/>
                      </a:solidFill>
                    </a:lnT>
                    <a:lnB w="12240">
                      <a:solidFill>
                        <a:srgbClr val="ef473e"/>
                      </a:solidFill>
                    </a:lnB>
                    <a:noFill/>
                  </a:tcPr>
                </a:tc>
                <a:tc>
                  <a:txBody>
                    <a:bodyPr lIns="6120" rIns="6120" tIns="6120" bIns="0" anchor="b">
                      <a:noAutofit/>
                    </a:bodyPr>
                    <a:p>
                      <a:pPr algn="ctr">
                        <a:lnSpc>
                          <a:spcPct val="100000"/>
                        </a:lnSpc>
                      </a:pPr>
                      <a:r>
                        <a:rPr b="0" lang="en-GB" sz="1100" spc="-1" strike="noStrike">
                          <a:solidFill>
                            <a:srgbClr val="c00000"/>
                          </a:solidFill>
                          <a:latin typeface="Calibri"/>
                        </a:rPr>
                        <a:t>24.5%</a:t>
                      </a:r>
                      <a:endParaRPr b="0" lang="en-CA" sz="1100" spc="-1" strike="noStrike">
                        <a:latin typeface="Arial"/>
                      </a:endParaRPr>
                    </a:p>
                  </a:txBody>
                  <a:tcPr marL="6120" marR="6120">
                    <a:lnT w="12240">
                      <a:solidFill>
                        <a:srgbClr val="ef473e"/>
                      </a:solidFill>
                    </a:lnT>
                    <a:lnB w="12240">
                      <a:solidFill>
                        <a:srgbClr val="ef473e"/>
                      </a:solidFill>
                    </a:lnB>
                    <a:noFill/>
                  </a:tcPr>
                </a:tc>
              </a:tr>
              <a:tr h="527040">
                <a:tc rowSpan="3">
                  <a:txBody>
                    <a:bodyPr lIns="6120" rIns="6120" tIns="6120" bIns="0" anchor="ctr">
                      <a:noAutofit/>
                    </a:bodyPr>
                    <a:p>
                      <a:pPr marL="92160">
                        <a:lnSpc>
                          <a:spcPct val="100000"/>
                        </a:lnSpc>
                        <a:tabLst>
                          <a:tab algn="l" pos="0"/>
                        </a:tabLst>
                      </a:pPr>
                      <a:r>
                        <a:rPr b="0" lang="en-GB" sz="1100" spc="-1" strike="noStrike">
                          <a:solidFill>
                            <a:srgbClr val="42525f"/>
                          </a:solidFill>
                          <a:latin typeface="Calibri"/>
                        </a:rPr>
                        <a:t>Moderate and Severe Depression</a:t>
                      </a:r>
                      <a:endParaRPr b="0" lang="en-CA" sz="1100" spc="-1" strike="noStrike">
                        <a:latin typeface="Arial"/>
                      </a:endParaRPr>
                    </a:p>
                  </a:txBody>
                  <a:tcPr marL="6120" marR="6120">
                    <a:lnT w="12240">
                      <a:solidFill>
                        <a:srgbClr val="ef473e"/>
                      </a:solidFill>
                    </a:lnT>
                    <a:lnB w="12240">
                      <a:solidFill>
                        <a:srgbClr val="ef473e"/>
                      </a:solidFill>
                    </a:lnB>
                    <a:solidFill>
                      <a:srgbClr val="d1d9df"/>
                    </a:solidFill>
                  </a:tcPr>
                </a:tc>
                <a:tc>
                  <a:txBody>
                    <a:bodyPr lIns="6120" rIns="6120" tIns="6120" bIns="0" anchor="b">
                      <a:noAutofit/>
                    </a:bodyPr>
                    <a:p>
                      <a:pPr>
                        <a:lnSpc>
                          <a:spcPct val="100000"/>
                        </a:lnSpc>
                      </a:pPr>
                      <a:r>
                        <a:rPr b="0" i="1" lang="en-GB" sz="1100" spc="-1" strike="noStrike">
                          <a:solidFill>
                            <a:srgbClr val="323e48"/>
                          </a:solidFill>
                          <a:latin typeface="Calibri"/>
                        </a:rPr>
                        <a:t>April, 2020</a:t>
                      </a:r>
                      <a:endParaRPr b="0" lang="en-CA" sz="1100" spc="-1" strike="noStrike">
                        <a:latin typeface="Arial"/>
                      </a:endParaRPr>
                    </a:p>
                  </a:txBody>
                  <a:tcPr marL="6120" marR="6120">
                    <a:lnT w="12240">
                      <a:solidFill>
                        <a:srgbClr val="ef473e"/>
                      </a:solidFill>
                    </a:lnT>
                    <a:lnB w="12240">
                      <a:solidFill>
                        <a:srgbClr val="ef473e"/>
                      </a:solidFill>
                    </a:lnB>
                    <a:noFill/>
                  </a:tcPr>
                </a:tc>
                <a:tc>
                  <a:txBody>
                    <a:bodyPr lIns="6120" rIns="6120" tIns="6120" bIns="0" anchor="b">
                      <a:noAutofit/>
                    </a:bodyPr>
                    <a:p>
                      <a:pPr algn="ctr">
                        <a:lnSpc>
                          <a:spcPct val="100000"/>
                        </a:lnSpc>
                      </a:pPr>
                      <a:r>
                        <a:rPr b="0" lang="en-GB" sz="1100" spc="-1" strike="noStrike">
                          <a:solidFill>
                            <a:srgbClr val="323e48"/>
                          </a:solidFill>
                          <a:latin typeface="Calibri"/>
                        </a:rPr>
                        <a:t>21.0%</a:t>
                      </a:r>
                      <a:endParaRPr b="0" lang="en-CA" sz="1100" spc="-1" strike="noStrike">
                        <a:latin typeface="Arial"/>
                      </a:endParaRPr>
                    </a:p>
                  </a:txBody>
                  <a:tcPr marL="6120" marR="6120">
                    <a:lnT w="12240">
                      <a:solidFill>
                        <a:srgbClr val="ef473e"/>
                      </a:solidFill>
                    </a:lnT>
                    <a:lnB w="12240">
                      <a:solidFill>
                        <a:srgbClr val="ef473e"/>
                      </a:solidFill>
                    </a:lnB>
                    <a:noFill/>
                  </a:tcPr>
                </a:tc>
                <a:tc>
                  <a:txBody>
                    <a:bodyPr lIns="6120" rIns="6120" tIns="6120" bIns="0" anchor="b">
                      <a:noAutofit/>
                    </a:bodyPr>
                    <a:p>
                      <a:pPr algn="ctr">
                        <a:lnSpc>
                          <a:spcPct val="100000"/>
                        </a:lnSpc>
                      </a:pPr>
                      <a:r>
                        <a:rPr b="0" lang="en-GB" sz="1100" spc="-1" strike="noStrike">
                          <a:solidFill>
                            <a:srgbClr val="323e48"/>
                          </a:solidFill>
                          <a:latin typeface="Calibri"/>
                        </a:rPr>
                        <a:t>20.4%</a:t>
                      </a:r>
                      <a:endParaRPr b="0" lang="en-CA" sz="1100" spc="-1" strike="noStrike">
                        <a:latin typeface="Arial"/>
                      </a:endParaRPr>
                    </a:p>
                  </a:txBody>
                  <a:tcPr marL="6120" marR="6120">
                    <a:lnT w="12240">
                      <a:solidFill>
                        <a:srgbClr val="ef473e"/>
                      </a:solidFill>
                    </a:lnT>
                    <a:lnB w="12240">
                      <a:solidFill>
                        <a:srgbClr val="ef473e"/>
                      </a:solidFill>
                    </a:lnB>
                    <a:noFill/>
                  </a:tcPr>
                </a:tc>
              </a:tr>
              <a:tr h="380520">
                <a:tc vMerge="1">
                  <a:tcPr marL="90000" marR="90000">
                    <a:solidFill>
                      <a:srgbClr val="729fcf"/>
                    </a:solidFill>
                  </a:tcPr>
                </a:tc>
                <a:tc>
                  <a:txBody>
                    <a:bodyPr lIns="6120" rIns="6120" tIns="6120" bIns="0" anchor="b">
                      <a:noAutofit/>
                    </a:bodyPr>
                    <a:p>
                      <a:pPr>
                        <a:lnSpc>
                          <a:spcPct val="100000"/>
                        </a:lnSpc>
                      </a:pPr>
                      <a:r>
                        <a:rPr b="0" i="1" lang="en-GB" sz="1100" spc="-1" strike="noStrike">
                          <a:solidFill>
                            <a:srgbClr val="323e48"/>
                          </a:solidFill>
                          <a:latin typeface="Calibri"/>
                        </a:rPr>
                        <a:t>August, 2020</a:t>
                      </a:r>
                      <a:endParaRPr b="0" lang="en-CA" sz="1100" spc="-1" strike="noStrike">
                        <a:latin typeface="Arial"/>
                      </a:endParaRPr>
                    </a:p>
                  </a:txBody>
                  <a:tcPr marL="6120" marR="6120">
                    <a:lnT w="12240">
                      <a:solidFill>
                        <a:srgbClr val="ef473e"/>
                      </a:solidFill>
                    </a:lnT>
                    <a:lnB w="12240">
                      <a:solidFill>
                        <a:srgbClr val="ef473e"/>
                      </a:solidFill>
                    </a:lnB>
                    <a:noFill/>
                  </a:tcPr>
                </a:tc>
                <a:tc>
                  <a:txBody>
                    <a:bodyPr lIns="6120" rIns="6120" tIns="6120" bIns="0" anchor="b">
                      <a:noAutofit/>
                    </a:bodyPr>
                    <a:p>
                      <a:pPr algn="ctr">
                        <a:lnSpc>
                          <a:spcPct val="100000"/>
                        </a:lnSpc>
                      </a:pPr>
                      <a:r>
                        <a:rPr b="0" lang="en-GB" sz="1100" spc="-1" strike="noStrike">
                          <a:solidFill>
                            <a:srgbClr val="323e48"/>
                          </a:solidFill>
                          <a:latin typeface="Calibri"/>
                        </a:rPr>
                        <a:t>18.4%</a:t>
                      </a:r>
                      <a:endParaRPr b="0" lang="en-CA" sz="1100" spc="-1" strike="noStrike">
                        <a:latin typeface="Arial"/>
                      </a:endParaRPr>
                    </a:p>
                  </a:txBody>
                  <a:tcPr marL="6120" marR="6120">
                    <a:lnT w="12240">
                      <a:solidFill>
                        <a:srgbClr val="ef473e"/>
                      </a:solidFill>
                    </a:lnT>
                    <a:lnB w="12240">
                      <a:solidFill>
                        <a:srgbClr val="ef473e"/>
                      </a:solidFill>
                    </a:lnB>
                    <a:noFill/>
                  </a:tcPr>
                </a:tc>
                <a:tc>
                  <a:txBody>
                    <a:bodyPr lIns="6120" rIns="6120" tIns="6120" bIns="0" anchor="b">
                      <a:noAutofit/>
                    </a:bodyPr>
                    <a:p>
                      <a:pPr algn="ctr">
                        <a:lnSpc>
                          <a:spcPct val="100000"/>
                        </a:lnSpc>
                      </a:pPr>
                      <a:r>
                        <a:rPr b="0" lang="en-GB" sz="1100" spc="-1" strike="noStrike">
                          <a:solidFill>
                            <a:srgbClr val="323e48"/>
                          </a:solidFill>
                          <a:latin typeface="Calibri"/>
                        </a:rPr>
                        <a:t>18.5%</a:t>
                      </a:r>
                      <a:endParaRPr b="0" lang="en-CA" sz="1100" spc="-1" strike="noStrike">
                        <a:latin typeface="Arial"/>
                      </a:endParaRPr>
                    </a:p>
                  </a:txBody>
                  <a:tcPr marL="6120" marR="6120">
                    <a:lnT w="12240">
                      <a:solidFill>
                        <a:srgbClr val="ef473e"/>
                      </a:solidFill>
                    </a:lnT>
                    <a:lnB w="12240">
                      <a:solidFill>
                        <a:srgbClr val="ef473e"/>
                      </a:solidFill>
                    </a:lnB>
                    <a:noFill/>
                  </a:tcPr>
                </a:tc>
              </a:tr>
              <a:tr h="381600">
                <a:tc vMerge="1">
                  <a:tcPr marL="90000" marR="90000">
                    <a:solidFill>
                      <a:srgbClr val="729fcf"/>
                    </a:solidFill>
                  </a:tcPr>
                </a:tc>
                <a:tc>
                  <a:txBody>
                    <a:bodyPr lIns="6120" rIns="6120" tIns="6120" bIns="0" anchor="b">
                      <a:noAutofit/>
                    </a:bodyPr>
                    <a:p>
                      <a:pPr>
                        <a:lnSpc>
                          <a:spcPct val="100000"/>
                        </a:lnSpc>
                      </a:pPr>
                      <a:r>
                        <a:rPr b="0" i="1" lang="en-GB" sz="1100" spc="-1" strike="noStrike">
                          <a:solidFill>
                            <a:srgbClr val="323e48"/>
                          </a:solidFill>
                          <a:latin typeface="Calibri"/>
                        </a:rPr>
                        <a:t>December, 2020</a:t>
                      </a:r>
                      <a:endParaRPr b="0" lang="en-CA" sz="1100" spc="-1" strike="noStrike">
                        <a:latin typeface="Arial"/>
                      </a:endParaRPr>
                    </a:p>
                  </a:txBody>
                  <a:tcPr marL="6120" marR="6120">
                    <a:lnT w="12240">
                      <a:solidFill>
                        <a:srgbClr val="ef473e"/>
                      </a:solidFill>
                    </a:lnT>
                    <a:lnB w="12240">
                      <a:solidFill>
                        <a:srgbClr val="ef473e"/>
                      </a:solidFill>
                    </a:lnB>
                    <a:noFill/>
                  </a:tcPr>
                </a:tc>
                <a:tc>
                  <a:txBody>
                    <a:bodyPr lIns="6120" rIns="6120" tIns="6120" bIns="0" anchor="b">
                      <a:noAutofit/>
                    </a:bodyPr>
                    <a:p>
                      <a:pPr algn="ctr">
                        <a:lnSpc>
                          <a:spcPct val="100000"/>
                        </a:lnSpc>
                      </a:pPr>
                      <a:r>
                        <a:rPr b="0" lang="en-GB" sz="1100" spc="-1" strike="noStrike">
                          <a:solidFill>
                            <a:srgbClr val="323e48"/>
                          </a:solidFill>
                          <a:latin typeface="Calibri"/>
                        </a:rPr>
                        <a:t>21.0%</a:t>
                      </a:r>
                      <a:endParaRPr b="0" lang="en-CA" sz="1100" spc="-1" strike="noStrike">
                        <a:latin typeface="Arial"/>
                      </a:endParaRPr>
                    </a:p>
                  </a:txBody>
                  <a:tcPr marL="6120" marR="6120">
                    <a:lnT w="12240">
                      <a:solidFill>
                        <a:srgbClr val="ef473e"/>
                      </a:solidFill>
                    </a:lnT>
                    <a:lnB w="12240">
                      <a:solidFill>
                        <a:srgbClr val="ef473e"/>
                      </a:solidFill>
                    </a:lnB>
                    <a:noFill/>
                  </a:tcPr>
                </a:tc>
                <a:tc>
                  <a:txBody>
                    <a:bodyPr lIns="6120" rIns="6120" tIns="6120" bIns="0" anchor="b">
                      <a:noAutofit/>
                    </a:bodyPr>
                    <a:p>
                      <a:pPr algn="ctr">
                        <a:lnSpc>
                          <a:spcPct val="100000"/>
                        </a:lnSpc>
                      </a:pPr>
                      <a:r>
                        <a:rPr b="0" lang="en-GB" sz="1100" spc="-1" strike="noStrike">
                          <a:solidFill>
                            <a:srgbClr val="323e48"/>
                          </a:solidFill>
                          <a:latin typeface="Calibri"/>
                        </a:rPr>
                        <a:t>21.5%</a:t>
                      </a:r>
                      <a:endParaRPr b="0" lang="en-CA" sz="1100" spc="-1" strike="noStrike">
                        <a:latin typeface="Arial"/>
                      </a:endParaRPr>
                    </a:p>
                  </a:txBody>
                  <a:tcPr marL="6120" marR="6120">
                    <a:lnT w="12240">
                      <a:solidFill>
                        <a:srgbClr val="ef473e"/>
                      </a:solidFill>
                    </a:lnT>
                    <a:lnB w="12240">
                      <a:solidFill>
                        <a:srgbClr val="ef473e"/>
                      </a:solidFill>
                    </a:lnB>
                    <a:noFill/>
                  </a:tcPr>
                </a:tc>
              </a:tr>
            </a:tbl>
          </a:graphicData>
        </a:graphic>
      </p:graphicFrame>
      <p:sp>
        <p:nvSpPr>
          <p:cNvPr id="465" name="CustomShape 5"/>
          <p:cNvSpPr/>
          <p:nvPr/>
        </p:nvSpPr>
        <p:spPr>
          <a:xfrm>
            <a:off x="7464960" y="1176120"/>
            <a:ext cx="3977640" cy="516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CA" sz="1400" spc="-1" strike="noStrike">
                <a:solidFill>
                  <a:srgbClr val="5a6f81"/>
                </a:solidFill>
                <a:latin typeface="Calibri"/>
              </a:rPr>
              <a:t>Anxiety and Depression Symptom Severity: ON LGS and CAMH National COVID-19 Survey</a:t>
            </a:r>
            <a:endParaRPr b="0" lang="en-CA" sz="14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TextShape 1"/>
          <p:cNvSpPr txBox="1"/>
          <p:nvPr/>
        </p:nvSpPr>
        <p:spPr>
          <a:xfrm>
            <a:off x="282240" y="6540480"/>
            <a:ext cx="582120" cy="236160"/>
          </a:xfrm>
          <a:prstGeom prst="rect">
            <a:avLst/>
          </a:prstGeom>
          <a:noFill/>
          <a:ln w="0">
            <a:noFill/>
          </a:ln>
        </p:spPr>
        <p:txBody>
          <a:bodyPr anchor="ctr">
            <a:noAutofit/>
          </a:bodyPr>
          <a:p>
            <a:pPr>
              <a:lnSpc>
                <a:spcPct val="100000"/>
              </a:lnSpc>
            </a:pPr>
            <a:fld id="{E8BD3606-C449-4289-AEB1-309DA69D9267}" type="slidenum">
              <a:rPr b="1" lang="en-US" sz="700" spc="-1" strike="noStrike">
                <a:solidFill>
                  <a:srgbClr val="c7c8ca"/>
                </a:solidFill>
                <a:latin typeface="Manuale"/>
                <a:ea typeface="Manuale"/>
              </a:rPr>
              <a:t>21</a:t>
            </a:fld>
            <a:endParaRPr b="0" lang="en-CA" sz="700" spc="-1" strike="noStrike">
              <a:latin typeface="Times New Roman"/>
            </a:endParaRPr>
          </a:p>
        </p:txBody>
      </p:sp>
      <p:sp>
        <p:nvSpPr>
          <p:cNvPr id="467" name="TextShape 2"/>
          <p:cNvSpPr txBox="1"/>
          <p:nvPr/>
        </p:nvSpPr>
        <p:spPr>
          <a:xfrm>
            <a:off x="1396080" y="556920"/>
            <a:ext cx="10345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July 2021</a:t>
            </a:r>
            <a:endParaRPr b="0" lang="en-US" sz="2500" spc="-1" strike="noStrike">
              <a:solidFill>
                <a:srgbClr val="1e1e1e"/>
              </a:solidFill>
              <a:latin typeface="Arial"/>
            </a:endParaRPr>
          </a:p>
        </p:txBody>
      </p:sp>
      <p:sp>
        <p:nvSpPr>
          <p:cNvPr id="468" name="CustomShape 3"/>
          <p:cNvSpPr/>
          <p:nvPr/>
        </p:nvSpPr>
        <p:spPr>
          <a:xfrm>
            <a:off x="282240" y="1480680"/>
            <a:ext cx="1360080" cy="618840"/>
          </a:xfrm>
          <a:prstGeom prst="rect">
            <a:avLst/>
          </a:prstGeom>
          <a:noFill/>
          <a:ln w="0">
            <a:noFill/>
          </a:ln>
        </p:spPr>
        <p:style>
          <a:lnRef idx="0"/>
          <a:fillRef idx="0"/>
          <a:effectRef idx="0"/>
          <a:fontRef idx="minor"/>
        </p:style>
        <p:txBody>
          <a:bodyPr anchor="ctr">
            <a:noAutofit/>
          </a:bodyPr>
          <a:p>
            <a:pPr>
              <a:lnSpc>
                <a:spcPct val="90000"/>
              </a:lnSpc>
            </a:pPr>
            <a:r>
              <a:rPr b="1" lang="en-CA" sz="3200" spc="-1" strike="noStrike">
                <a:solidFill>
                  <a:srgbClr val="ef473e"/>
                </a:solidFill>
                <a:latin typeface="Open Sans"/>
                <a:ea typeface="Open Sans"/>
              </a:rPr>
              <a:t>4.8%</a:t>
            </a:r>
            <a:endParaRPr b="0" lang="en-CA" sz="3200" spc="-1" strike="noStrike">
              <a:latin typeface="Arial"/>
            </a:endParaRPr>
          </a:p>
        </p:txBody>
      </p:sp>
      <p:sp>
        <p:nvSpPr>
          <p:cNvPr id="469" name="Line 4"/>
          <p:cNvSpPr/>
          <p:nvPr/>
        </p:nvSpPr>
        <p:spPr>
          <a:xfrm>
            <a:off x="-86040" y="2099520"/>
            <a:ext cx="6599160" cy="360"/>
          </a:xfrm>
          <a:prstGeom prst="line">
            <a:avLst/>
          </a:prstGeom>
          <a:ln w="57150">
            <a:solidFill>
              <a:schemeClr val="accent3"/>
            </a:solidFill>
          </a:ln>
        </p:spPr>
        <p:style>
          <a:lnRef idx="1">
            <a:schemeClr val="accent1"/>
          </a:lnRef>
          <a:fillRef idx="0">
            <a:schemeClr val="accent1"/>
          </a:fillRef>
          <a:effectRef idx="0">
            <a:schemeClr val="accent1"/>
          </a:effectRef>
          <a:fontRef idx="minor"/>
        </p:style>
      </p:sp>
      <p:sp>
        <p:nvSpPr>
          <p:cNvPr id="470" name="CustomShape 5"/>
          <p:cNvSpPr/>
          <p:nvPr/>
        </p:nvSpPr>
        <p:spPr>
          <a:xfrm>
            <a:off x="282240" y="2929320"/>
            <a:ext cx="1360080" cy="618840"/>
          </a:xfrm>
          <a:prstGeom prst="rect">
            <a:avLst/>
          </a:prstGeom>
          <a:noFill/>
          <a:ln w="0">
            <a:noFill/>
          </a:ln>
        </p:spPr>
        <p:style>
          <a:lnRef idx="0"/>
          <a:fillRef idx="0"/>
          <a:effectRef idx="0"/>
          <a:fontRef idx="minor"/>
        </p:style>
        <p:txBody>
          <a:bodyPr anchor="ctr">
            <a:noAutofit/>
          </a:bodyPr>
          <a:p>
            <a:pPr>
              <a:lnSpc>
                <a:spcPct val="90000"/>
              </a:lnSpc>
            </a:pPr>
            <a:r>
              <a:rPr b="1" lang="en-CA" sz="3200" spc="-1" strike="noStrike">
                <a:solidFill>
                  <a:srgbClr val="ef473e"/>
                </a:solidFill>
                <a:latin typeface="Open Sans"/>
                <a:ea typeface="Open Sans"/>
              </a:rPr>
              <a:t>9.0%</a:t>
            </a:r>
            <a:endParaRPr b="0" lang="en-CA" sz="3200" spc="-1" strike="noStrike">
              <a:latin typeface="Arial"/>
            </a:endParaRPr>
          </a:p>
        </p:txBody>
      </p:sp>
      <p:sp>
        <p:nvSpPr>
          <p:cNvPr id="471" name="Line 6"/>
          <p:cNvSpPr/>
          <p:nvPr/>
        </p:nvSpPr>
        <p:spPr>
          <a:xfrm>
            <a:off x="-86040" y="3548520"/>
            <a:ext cx="6599160" cy="360"/>
          </a:xfrm>
          <a:prstGeom prst="line">
            <a:avLst/>
          </a:prstGeom>
          <a:ln w="57150">
            <a:solidFill>
              <a:schemeClr val="accent3"/>
            </a:solidFill>
          </a:ln>
        </p:spPr>
        <p:style>
          <a:lnRef idx="1">
            <a:schemeClr val="accent1"/>
          </a:lnRef>
          <a:fillRef idx="0">
            <a:schemeClr val="accent1"/>
          </a:fillRef>
          <a:effectRef idx="0">
            <a:schemeClr val="accent1"/>
          </a:effectRef>
          <a:fontRef idx="minor"/>
        </p:style>
      </p:sp>
      <p:pic>
        <p:nvPicPr>
          <p:cNvPr id="472" name="Picture 8" descr=""/>
          <p:cNvPicPr/>
          <p:nvPr/>
        </p:nvPicPr>
        <p:blipFill>
          <a:blip r:embed="rId1"/>
          <a:stretch/>
        </p:blipFill>
        <p:spPr>
          <a:xfrm>
            <a:off x="5246640" y="944280"/>
            <a:ext cx="7074000" cy="4715640"/>
          </a:xfrm>
          <a:prstGeom prst="rect">
            <a:avLst/>
          </a:prstGeom>
          <a:ln w="0">
            <a:noFill/>
          </a:ln>
        </p:spPr>
      </p:pic>
      <p:sp>
        <p:nvSpPr>
          <p:cNvPr id="473" name="CustomShape 7"/>
          <p:cNvSpPr/>
          <p:nvPr/>
        </p:nvSpPr>
        <p:spPr>
          <a:xfrm flipH="1">
            <a:off x="3337920" y="-1158840"/>
            <a:ext cx="2989440" cy="9414720"/>
          </a:xfrm>
          <a:prstGeom prst="moon">
            <a:avLst>
              <a:gd name="adj" fmla="val 74176"/>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474" name="TextShape 8"/>
          <p:cNvSpPr txBox="1"/>
          <p:nvPr/>
        </p:nvSpPr>
        <p:spPr>
          <a:xfrm>
            <a:off x="1355040" y="1682640"/>
            <a:ext cx="4113720" cy="4350960"/>
          </a:xfrm>
          <a:prstGeom prst="rect">
            <a:avLst/>
          </a:prstGeom>
          <a:noFill/>
          <a:ln w="0">
            <a:noFill/>
          </a:ln>
        </p:spPr>
        <p:txBody>
          <a:bodyPr>
            <a:noAutofit/>
          </a:bodyPr>
          <a:p>
            <a:pPr marL="52560" indent="-52200">
              <a:lnSpc>
                <a:spcPct val="90000"/>
              </a:lnSpc>
              <a:spcBef>
                <a:spcPts val="1001"/>
              </a:spcBef>
              <a:buClr>
                <a:srgbClr val="191f24"/>
              </a:buClr>
              <a:buFont typeface=".AppleSystemUIFont"/>
              <a:buChar char=" "/>
            </a:pPr>
            <a:r>
              <a:rPr b="1" lang="en-CA" sz="1700" spc="-1" strike="noStrike">
                <a:solidFill>
                  <a:srgbClr val="191f24"/>
                </a:solidFill>
                <a:latin typeface="Open Sans"/>
                <a:ea typeface="Open Sans"/>
              </a:rPr>
              <a:t>Severe depression (PHQ-9)</a:t>
            </a:r>
            <a:endParaRPr b="0" lang="en-US" sz="1700" spc="-1" strike="noStrike">
              <a:solidFill>
                <a:srgbClr val="1e1e1e"/>
              </a:solidFill>
              <a:latin typeface="Open Sans"/>
            </a:endParaRPr>
          </a:p>
          <a:p>
            <a:pPr>
              <a:lnSpc>
                <a:spcPct val="90000"/>
              </a:lnSpc>
              <a:spcBef>
                <a:spcPts val="1001"/>
              </a:spcBef>
            </a:pP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3.8% in the rest of Canada</a:t>
            </a:r>
            <a:endParaRPr b="0" lang="en-US" sz="1700" spc="-1" strike="noStrike">
              <a:solidFill>
                <a:srgbClr val="1e1e1e"/>
              </a:solidFill>
              <a:latin typeface="Open Sans"/>
            </a:endParaRPr>
          </a:p>
          <a:p>
            <a:pPr>
              <a:lnSpc>
                <a:spcPct val="90000"/>
              </a:lnSpc>
              <a:spcBef>
                <a:spcPts val="1001"/>
              </a:spcBef>
            </a:pPr>
            <a:endParaRPr b="0" lang="en-US" sz="1700" spc="-1" strike="noStrike">
              <a:solidFill>
                <a:srgbClr val="1e1e1e"/>
              </a:solidFill>
              <a:latin typeface="Open Sans"/>
            </a:endParaRPr>
          </a:p>
          <a:p>
            <a:pPr marL="52560" indent="-52200">
              <a:lnSpc>
                <a:spcPct val="90000"/>
              </a:lnSpc>
              <a:spcBef>
                <a:spcPts val="1001"/>
              </a:spcBef>
              <a:buClr>
                <a:srgbClr val="191f24"/>
              </a:buClr>
              <a:buFont typeface=".AppleSystemUIFont"/>
              <a:buChar char=" "/>
            </a:pPr>
            <a:r>
              <a:rPr b="1" lang="en-CA" sz="1700" spc="-1" strike="noStrike">
                <a:solidFill>
                  <a:srgbClr val="191f24"/>
                </a:solidFill>
                <a:latin typeface="Open Sans"/>
                <a:ea typeface="Open Sans"/>
              </a:rPr>
              <a:t>Severe anxiety (GAD-7)</a:t>
            </a:r>
            <a:endParaRPr b="0" lang="en-US" sz="1700" spc="-1" strike="noStrike">
              <a:solidFill>
                <a:srgbClr val="1e1e1e"/>
              </a:solidFill>
              <a:latin typeface="Open Sans"/>
            </a:endParaRPr>
          </a:p>
          <a:p>
            <a:pPr>
              <a:lnSpc>
                <a:spcPct val="90000"/>
              </a:lnSpc>
              <a:spcBef>
                <a:spcPts val="1001"/>
              </a:spcBef>
            </a:pP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6.8% in the rest of Canada</a:t>
            </a: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Significantly higher odds among Ontarian gamblers than those in other provinces and regions (OR=1.35, </a:t>
            </a:r>
            <a:r>
              <a:rPr b="0" i="1" lang="en-CA" sz="1700" spc="-1" strike="noStrike">
                <a:solidFill>
                  <a:srgbClr val="323e48"/>
                </a:solidFill>
                <a:latin typeface="Open Sans"/>
                <a:ea typeface="Open Sans"/>
              </a:rPr>
              <a:t>p</a:t>
            </a:r>
            <a:r>
              <a:rPr b="0" lang="en-CA" sz="1700" spc="-1" strike="noStrike">
                <a:solidFill>
                  <a:srgbClr val="323e48"/>
                </a:solidFill>
                <a:latin typeface="Open Sans"/>
                <a:ea typeface="Open Sans"/>
              </a:rPr>
              <a:t>&lt;.05)</a:t>
            </a:r>
            <a:endParaRPr b="0" lang="en-US" sz="1700" spc="-1" strike="noStrike">
              <a:solidFill>
                <a:srgbClr val="1e1e1e"/>
              </a:solidFill>
              <a:latin typeface="Open Sans"/>
            </a:endParaRPr>
          </a:p>
        </p:txBody>
      </p:sp>
      <p:sp>
        <p:nvSpPr>
          <p:cNvPr id="475" name="CustomShape 9"/>
          <p:cNvSpPr/>
          <p:nvPr/>
        </p:nvSpPr>
        <p:spPr>
          <a:xfrm>
            <a:off x="143280" y="6361920"/>
            <a:ext cx="3692160" cy="173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TextShape 1"/>
          <p:cNvSpPr txBox="1"/>
          <p:nvPr/>
        </p:nvSpPr>
        <p:spPr>
          <a:xfrm>
            <a:off x="282240" y="6540480"/>
            <a:ext cx="582120" cy="236160"/>
          </a:xfrm>
          <a:prstGeom prst="rect">
            <a:avLst/>
          </a:prstGeom>
          <a:noFill/>
          <a:ln w="0">
            <a:noFill/>
          </a:ln>
        </p:spPr>
        <p:txBody>
          <a:bodyPr anchor="ctr">
            <a:noAutofit/>
          </a:bodyPr>
          <a:p>
            <a:pPr>
              <a:lnSpc>
                <a:spcPct val="100000"/>
              </a:lnSpc>
            </a:pPr>
            <a:fld id="{A7295AB9-326F-48D9-A263-4FB362E133C8}" type="slidenum">
              <a:rPr b="1" lang="en-US" sz="700" spc="-1" strike="noStrike">
                <a:solidFill>
                  <a:srgbClr val="c7c8ca"/>
                </a:solidFill>
                <a:latin typeface="Manuale"/>
                <a:ea typeface="Manuale"/>
              </a:rPr>
              <a:t>21</a:t>
            </a:fld>
            <a:endParaRPr b="0" lang="en-CA" sz="700" spc="-1" strike="noStrike">
              <a:latin typeface="Times New Roman"/>
            </a:endParaRPr>
          </a:p>
        </p:txBody>
      </p:sp>
      <p:sp>
        <p:nvSpPr>
          <p:cNvPr id="477" name="TextShape 2"/>
          <p:cNvSpPr txBox="1"/>
          <p:nvPr/>
        </p:nvSpPr>
        <p:spPr>
          <a:xfrm>
            <a:off x="1396080" y="556920"/>
            <a:ext cx="10345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September 2021</a:t>
            </a:r>
            <a:endParaRPr b="0" lang="en-US" sz="2500" spc="-1" strike="noStrike">
              <a:solidFill>
                <a:srgbClr val="1e1e1e"/>
              </a:solidFill>
              <a:latin typeface="Arial"/>
            </a:endParaRPr>
          </a:p>
        </p:txBody>
      </p:sp>
      <p:graphicFrame>
        <p:nvGraphicFramePr>
          <p:cNvPr id="478" name="Chart 4"/>
          <p:cNvGraphicFramePr/>
          <p:nvPr/>
        </p:nvGraphicFramePr>
        <p:xfrm>
          <a:off x="492120" y="1724400"/>
          <a:ext cx="5664600" cy="44474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79" name="Chart 5"/>
          <p:cNvGraphicFramePr/>
          <p:nvPr/>
        </p:nvGraphicFramePr>
        <p:xfrm>
          <a:off x="6925320" y="1724400"/>
          <a:ext cx="4677480" cy="455868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TextShape 1"/>
          <p:cNvSpPr txBox="1"/>
          <p:nvPr/>
        </p:nvSpPr>
        <p:spPr>
          <a:xfrm>
            <a:off x="1269000" y="1216800"/>
            <a:ext cx="9590040" cy="1655280"/>
          </a:xfrm>
          <a:prstGeom prst="rect">
            <a:avLst/>
          </a:prstGeom>
          <a:noFill/>
          <a:ln w="0">
            <a:noFill/>
          </a:ln>
        </p:spPr>
        <p:txBody>
          <a:bodyPr anchor="ctr">
            <a:noAutofit/>
          </a:bodyPr>
          <a:p>
            <a:pPr algn="ctr">
              <a:lnSpc>
                <a:spcPct val="90000"/>
              </a:lnSpc>
              <a:spcBef>
                <a:spcPts val="1001"/>
              </a:spcBef>
              <a:tabLst>
                <a:tab algn="l" pos="0"/>
              </a:tabLst>
            </a:pPr>
            <a:r>
              <a:rPr b="1" lang="en-CA" sz="6000" spc="-1" strike="noStrike">
                <a:solidFill>
                  <a:srgbClr val="ffffff"/>
                </a:solidFill>
                <a:latin typeface="Open Sans"/>
                <a:ea typeface="Open Sans"/>
              </a:rPr>
              <a:t>Substance Use</a:t>
            </a:r>
            <a:endParaRPr b="0" lang="en-CA" sz="6000" spc="-1" strike="noStrike">
              <a:latin typeface="Arial"/>
            </a:endParaRPr>
          </a:p>
        </p:txBody>
      </p:sp>
      <p:sp>
        <p:nvSpPr>
          <p:cNvPr id="481" name="TextShape 2"/>
          <p:cNvSpPr txBox="1"/>
          <p:nvPr/>
        </p:nvSpPr>
        <p:spPr>
          <a:xfrm>
            <a:off x="282240" y="6540480"/>
            <a:ext cx="582120" cy="236160"/>
          </a:xfrm>
          <a:prstGeom prst="rect">
            <a:avLst/>
          </a:prstGeom>
          <a:noFill/>
          <a:ln w="0">
            <a:noFill/>
          </a:ln>
        </p:spPr>
        <p:txBody>
          <a:bodyPr anchor="ctr">
            <a:noAutofit/>
          </a:bodyPr>
          <a:p>
            <a:pPr>
              <a:lnSpc>
                <a:spcPct val="100000"/>
              </a:lnSpc>
            </a:pPr>
            <a:fld id="{2DC3F09C-9D1D-4C5C-8806-BC0B542DEE3F}" type="slidenum">
              <a:rPr b="1" lang="en-US" sz="700" spc="-1" strike="noStrike">
                <a:solidFill>
                  <a:srgbClr val="8f9295"/>
                </a:solidFill>
                <a:latin typeface="Manuale"/>
                <a:ea typeface="Manuale"/>
              </a:rPr>
              <a:t>21</a:t>
            </a:fld>
            <a:endParaRPr b="0" lang="en-CA" sz="700" spc="-1" strike="noStrike">
              <a:latin typeface="Times New Roman"/>
            </a:endParaRPr>
          </a:p>
        </p:txBody>
      </p:sp>
      <p:pic>
        <p:nvPicPr>
          <p:cNvPr id="482" name="Picture 4" descr=""/>
          <p:cNvPicPr/>
          <p:nvPr/>
        </p:nvPicPr>
        <p:blipFill>
          <a:blip r:embed="rId1"/>
          <a:stretch/>
        </p:blipFill>
        <p:spPr>
          <a:xfrm>
            <a:off x="402840" y="5428080"/>
            <a:ext cx="1112040" cy="111204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TextShape 1"/>
          <p:cNvSpPr txBox="1"/>
          <p:nvPr/>
        </p:nvSpPr>
        <p:spPr>
          <a:xfrm>
            <a:off x="282240" y="6540480"/>
            <a:ext cx="582120" cy="236160"/>
          </a:xfrm>
          <a:prstGeom prst="rect">
            <a:avLst/>
          </a:prstGeom>
          <a:noFill/>
          <a:ln w="0">
            <a:noFill/>
          </a:ln>
        </p:spPr>
        <p:txBody>
          <a:bodyPr anchor="ctr">
            <a:noAutofit/>
          </a:bodyPr>
          <a:p>
            <a:pPr>
              <a:lnSpc>
                <a:spcPct val="100000"/>
              </a:lnSpc>
            </a:pPr>
            <a:fld id="{5CC7D014-0D2A-484E-BF47-7DFBD76C3B5E}" type="slidenum">
              <a:rPr b="1" lang="en-US" sz="700" spc="-1" strike="noStrike">
                <a:solidFill>
                  <a:srgbClr val="c7c8ca"/>
                </a:solidFill>
                <a:latin typeface="Manuale"/>
                <a:ea typeface="Manuale"/>
              </a:rPr>
              <a:t>21</a:t>
            </a:fld>
            <a:endParaRPr b="0" lang="en-CA" sz="700" spc="-1" strike="noStrike">
              <a:latin typeface="Times New Roman"/>
            </a:endParaRPr>
          </a:p>
        </p:txBody>
      </p:sp>
      <p:sp>
        <p:nvSpPr>
          <p:cNvPr id="484" name="TextShape 2"/>
          <p:cNvSpPr txBox="1"/>
          <p:nvPr/>
        </p:nvSpPr>
        <p:spPr>
          <a:xfrm>
            <a:off x="786240" y="468360"/>
            <a:ext cx="10345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April 2020</a:t>
            </a:r>
            <a:endParaRPr b="0" lang="en-US" sz="2500" spc="-1" strike="noStrike">
              <a:solidFill>
                <a:srgbClr val="1e1e1e"/>
              </a:solidFill>
              <a:latin typeface="Arial"/>
            </a:endParaRPr>
          </a:p>
        </p:txBody>
      </p:sp>
      <p:graphicFrame>
        <p:nvGraphicFramePr>
          <p:cNvPr id="485" name="Chart 12"/>
          <p:cNvGraphicFramePr/>
          <p:nvPr/>
        </p:nvGraphicFramePr>
        <p:xfrm>
          <a:off x="282240" y="2728800"/>
          <a:ext cx="5071680" cy="311472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86" name="Chart 15"/>
          <p:cNvGraphicFramePr/>
          <p:nvPr/>
        </p:nvGraphicFramePr>
        <p:xfrm>
          <a:off x="5789160" y="2728800"/>
          <a:ext cx="5251680" cy="3151080"/>
        </p:xfrm>
        <a:graphic>
          <a:graphicData uri="http://schemas.openxmlformats.org/drawingml/2006/chart">
            <c:chart xmlns:c="http://schemas.openxmlformats.org/drawingml/2006/chart" xmlns:r="http://schemas.openxmlformats.org/officeDocument/2006/relationships" r:id="rId2"/>
          </a:graphicData>
        </a:graphic>
      </p:graphicFrame>
      <p:sp>
        <p:nvSpPr>
          <p:cNvPr id="487" name="CustomShape 3"/>
          <p:cNvSpPr/>
          <p:nvPr/>
        </p:nvSpPr>
        <p:spPr>
          <a:xfrm>
            <a:off x="4619160" y="3594960"/>
            <a:ext cx="1046880" cy="1403640"/>
          </a:xfrm>
          <a:prstGeom prst="upArrowCallout">
            <a:avLst>
              <a:gd name="adj1" fmla="val 25000"/>
              <a:gd name="adj2" fmla="val 25000"/>
              <a:gd name="adj3" fmla="val 25000"/>
              <a:gd name="adj4" fmla="val 64977"/>
            </a:avLst>
          </a:prstGeom>
          <a:solidFill>
            <a:srgbClr val="323e48"/>
          </a:solidFill>
          <a:ln w="12700">
            <a:noFill/>
          </a:ln>
        </p:spPr>
        <p:style>
          <a:lnRef idx="0"/>
          <a:fillRef idx="0"/>
          <a:effectRef idx="0"/>
          <a:fontRef idx="minor"/>
        </p:style>
        <p:txBody>
          <a:bodyPr lIns="90000" rIns="90000" tIns="45000" bIns="45000" anchor="ctr">
            <a:noAutofit/>
          </a:bodyPr>
          <a:p>
            <a:pPr algn="ctr">
              <a:lnSpc>
                <a:spcPct val="100000"/>
              </a:lnSpc>
              <a:tabLst>
                <a:tab algn="l" pos="0"/>
              </a:tabLst>
            </a:pPr>
            <a:r>
              <a:rPr b="0" lang="en-CA" sz="1800" spc="-1" strike="noStrike">
                <a:solidFill>
                  <a:srgbClr val="ffffff"/>
                </a:solidFill>
                <a:latin typeface="Calibri"/>
              </a:rPr>
              <a:t>40.7%</a:t>
            </a:r>
            <a:endParaRPr b="0" lang="en-CA" sz="1800" spc="-1" strike="noStrike">
              <a:latin typeface="Arial"/>
            </a:endParaRPr>
          </a:p>
        </p:txBody>
      </p:sp>
      <p:sp>
        <p:nvSpPr>
          <p:cNvPr id="488" name="CustomShape 4"/>
          <p:cNvSpPr/>
          <p:nvPr/>
        </p:nvSpPr>
        <p:spPr>
          <a:xfrm>
            <a:off x="10657440" y="3578760"/>
            <a:ext cx="1083960" cy="1420200"/>
          </a:xfrm>
          <a:prstGeom prst="upArrowCallout">
            <a:avLst>
              <a:gd name="adj1" fmla="val 25000"/>
              <a:gd name="adj2" fmla="val 25000"/>
              <a:gd name="adj3" fmla="val 25000"/>
              <a:gd name="adj4" fmla="val 64977"/>
            </a:avLst>
          </a:prstGeom>
          <a:solidFill>
            <a:srgbClr val="323e48"/>
          </a:solidFill>
          <a:ln w="12700">
            <a:noFill/>
          </a:ln>
        </p:spPr>
        <p:style>
          <a:lnRef idx="0"/>
          <a:fillRef idx="0"/>
          <a:effectRef idx="0"/>
          <a:fontRef idx="minor"/>
        </p:style>
        <p:txBody>
          <a:bodyPr lIns="90000" rIns="90000" tIns="45000" bIns="45000" anchor="ctr">
            <a:noAutofit/>
          </a:bodyPr>
          <a:p>
            <a:pPr algn="ctr">
              <a:lnSpc>
                <a:spcPct val="100000"/>
              </a:lnSpc>
              <a:tabLst>
                <a:tab algn="l" pos="0"/>
              </a:tabLst>
            </a:pPr>
            <a:r>
              <a:rPr b="0" lang="en-CA" sz="1800" spc="-1" strike="noStrike">
                <a:solidFill>
                  <a:srgbClr val="ffffff"/>
                </a:solidFill>
                <a:latin typeface="Calibri"/>
              </a:rPr>
              <a:t>48.7%</a:t>
            </a:r>
            <a:endParaRPr b="0" lang="en-CA" sz="1800" spc="-1" strike="noStrike">
              <a:latin typeface="Arial"/>
            </a:endParaRPr>
          </a:p>
        </p:txBody>
      </p:sp>
      <p:sp>
        <p:nvSpPr>
          <p:cNvPr id="489" name="TextShape 5"/>
          <p:cNvSpPr txBox="1"/>
          <p:nvPr/>
        </p:nvSpPr>
        <p:spPr>
          <a:xfrm>
            <a:off x="661680" y="1249560"/>
            <a:ext cx="11216160" cy="1045800"/>
          </a:xfrm>
          <a:prstGeom prst="rect">
            <a:avLst/>
          </a:prstGeom>
          <a:noFill/>
          <a:ln w="0">
            <a:noFill/>
          </a:ln>
        </p:spPr>
        <p:txBody>
          <a:bodyPr>
            <a:normAutofit/>
          </a:bodyPr>
          <a:p>
            <a:pPr marL="52560" indent="-52200">
              <a:lnSpc>
                <a:spcPct val="90000"/>
              </a:lnSpc>
              <a:spcBef>
                <a:spcPts val="1001"/>
              </a:spcBef>
              <a:buClr>
                <a:srgbClr val="191f24"/>
              </a:buClr>
              <a:buFont typeface="Wingdings" charset="2"/>
              <a:buChar char=""/>
            </a:pPr>
            <a:r>
              <a:rPr b="1" lang="en-CA" sz="1600" spc="-1" strike="noStrike">
                <a:solidFill>
                  <a:srgbClr val="191f24"/>
                </a:solidFill>
                <a:latin typeface="Open Sans"/>
                <a:ea typeface="Open Sans"/>
              </a:rPr>
              <a:t> </a:t>
            </a:r>
            <a:r>
              <a:rPr b="1" lang="en-CA" sz="1600" spc="-1" strike="noStrike">
                <a:solidFill>
                  <a:srgbClr val="191f24"/>
                </a:solidFill>
                <a:latin typeface="Open Sans"/>
                <a:ea typeface="Open Sans"/>
              </a:rPr>
              <a:t>Self-reported substance use increased dramatically following the first Emergency Declaration (March 17, 2020)</a:t>
            </a:r>
            <a:endParaRPr b="0" lang="en-US" sz="1600" spc="-1" strike="noStrike">
              <a:solidFill>
                <a:srgbClr val="1e1e1e"/>
              </a:solidFill>
              <a:latin typeface="Open Sans"/>
            </a:endParaRPr>
          </a:p>
          <a:p>
            <a:pPr marL="52560" indent="-52200">
              <a:lnSpc>
                <a:spcPct val="90000"/>
              </a:lnSpc>
              <a:spcBef>
                <a:spcPts val="1001"/>
              </a:spcBef>
              <a:buClr>
                <a:srgbClr val="191f24"/>
              </a:buClr>
              <a:buFont typeface="Wingdings" charset="2"/>
              <a:buChar char=""/>
            </a:pPr>
            <a:r>
              <a:rPr b="1" lang="en-CA" sz="1600" spc="-1" strike="noStrike">
                <a:solidFill>
                  <a:srgbClr val="191f24"/>
                </a:solidFill>
                <a:latin typeface="Open Sans"/>
                <a:ea typeface="Open Sans"/>
              </a:rPr>
              <a:t> </a:t>
            </a:r>
            <a:r>
              <a:rPr b="1" lang="en-CA" sz="1600" spc="-1" strike="noStrike">
                <a:solidFill>
                  <a:srgbClr val="191f24"/>
                </a:solidFill>
                <a:latin typeface="Open Sans"/>
                <a:ea typeface="Open Sans"/>
              </a:rPr>
              <a:t>Cannabis use increased most substantially, relative to tobacco, alcohol and caffeine</a:t>
            </a:r>
            <a:endParaRPr b="0" lang="en-US" sz="1600" spc="-1" strike="noStrike">
              <a:solidFill>
                <a:srgbClr val="1e1e1e"/>
              </a:solidFill>
              <a:latin typeface="Open Sans"/>
            </a:endParaRPr>
          </a:p>
        </p:txBody>
      </p:sp>
      <p:sp>
        <p:nvSpPr>
          <p:cNvPr id="490" name="Line 6"/>
          <p:cNvSpPr/>
          <p:nvPr/>
        </p:nvSpPr>
        <p:spPr>
          <a:xfrm>
            <a:off x="-172800" y="2079720"/>
            <a:ext cx="9107640" cy="360"/>
          </a:xfrm>
          <a:prstGeom prst="line">
            <a:avLst/>
          </a:prstGeom>
          <a:ln w="57150">
            <a:solidFill>
              <a:schemeClr val="accent3"/>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CustomShape 1"/>
          <p:cNvSpPr/>
          <p:nvPr/>
        </p:nvSpPr>
        <p:spPr>
          <a:xfrm flipH="1">
            <a:off x="6638040" y="5508720"/>
            <a:ext cx="6053040" cy="871560"/>
          </a:xfrm>
          <a:prstGeom prst="round2DiagRect">
            <a:avLst>
              <a:gd name="adj1" fmla="val 16667"/>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sp>
        <p:nvSpPr>
          <p:cNvPr id="492" name="TextShape 2"/>
          <p:cNvSpPr txBox="1"/>
          <p:nvPr/>
        </p:nvSpPr>
        <p:spPr>
          <a:xfrm>
            <a:off x="282240" y="6540480"/>
            <a:ext cx="582120" cy="236160"/>
          </a:xfrm>
          <a:prstGeom prst="rect">
            <a:avLst/>
          </a:prstGeom>
          <a:noFill/>
          <a:ln w="0">
            <a:noFill/>
          </a:ln>
        </p:spPr>
        <p:txBody>
          <a:bodyPr anchor="ctr">
            <a:noAutofit/>
          </a:bodyPr>
          <a:p>
            <a:pPr>
              <a:lnSpc>
                <a:spcPct val="100000"/>
              </a:lnSpc>
            </a:pPr>
            <a:fld id="{BE7D94FD-F6CF-47EE-9218-C33AFE9D6595}" type="slidenum">
              <a:rPr b="1" lang="en-US" sz="700" spc="-1" strike="noStrike">
                <a:solidFill>
                  <a:srgbClr val="c7c8ca"/>
                </a:solidFill>
                <a:latin typeface="Manuale"/>
                <a:ea typeface="Manuale"/>
              </a:rPr>
              <a:t>27</a:t>
            </a:fld>
            <a:endParaRPr b="0" lang="en-CA" sz="700" spc="-1" strike="noStrike">
              <a:latin typeface="Times New Roman"/>
            </a:endParaRPr>
          </a:p>
        </p:txBody>
      </p:sp>
      <p:sp>
        <p:nvSpPr>
          <p:cNvPr id="493" name="TextShape 3"/>
          <p:cNvSpPr txBox="1"/>
          <p:nvPr/>
        </p:nvSpPr>
        <p:spPr>
          <a:xfrm>
            <a:off x="1396080" y="556920"/>
            <a:ext cx="10345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April to December 2020</a:t>
            </a:r>
            <a:endParaRPr b="0" lang="en-US" sz="2500" spc="-1" strike="noStrike">
              <a:solidFill>
                <a:srgbClr val="1e1e1e"/>
              </a:solidFill>
              <a:latin typeface="Arial"/>
            </a:endParaRPr>
          </a:p>
        </p:txBody>
      </p:sp>
      <p:pic>
        <p:nvPicPr>
          <p:cNvPr id="494" name="Picture 2" descr="Meet Grunk: A cautionary tale about the dangers of drunk (and high)  gambling -"/>
          <p:cNvPicPr/>
          <p:nvPr/>
        </p:nvPicPr>
        <p:blipFill>
          <a:blip r:embed="rId1"/>
          <a:stretch/>
        </p:blipFill>
        <p:spPr>
          <a:xfrm>
            <a:off x="5640840" y="1258920"/>
            <a:ext cx="7662600" cy="4166640"/>
          </a:xfrm>
          <a:prstGeom prst="rect">
            <a:avLst/>
          </a:prstGeom>
          <a:ln w="0">
            <a:noFill/>
          </a:ln>
        </p:spPr>
      </p:pic>
      <p:sp>
        <p:nvSpPr>
          <p:cNvPr id="495" name="CustomShape 4"/>
          <p:cNvSpPr/>
          <p:nvPr/>
        </p:nvSpPr>
        <p:spPr>
          <a:xfrm flipV="1" rot="16200000">
            <a:off x="2453400" y="2211120"/>
            <a:ext cx="5281200" cy="3129120"/>
          </a:xfrm>
          <a:prstGeom prst="wave">
            <a:avLst>
              <a:gd name="adj1" fmla="val 125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496" name="CustomShape 5"/>
          <p:cNvSpPr/>
          <p:nvPr/>
        </p:nvSpPr>
        <p:spPr>
          <a:xfrm>
            <a:off x="6652800" y="5508720"/>
            <a:ext cx="5538600" cy="82044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en-US" sz="1200" spc="-1" strike="noStrike">
                <a:solidFill>
                  <a:srgbClr val="ffffff"/>
                </a:solidFill>
                <a:latin typeface="Calibri"/>
              </a:rPr>
              <a:t>A YouTube video gambling series titled “</a:t>
            </a:r>
            <a:r>
              <a:rPr b="0" i="1" lang="en-US" sz="1200" spc="-1" strike="noStrike">
                <a:solidFill>
                  <a:srgbClr val="ffffff"/>
                </a:solidFill>
                <a:latin typeface="Calibri"/>
              </a:rPr>
              <a:t>Gambling with Grunk</a:t>
            </a:r>
            <a:r>
              <a:rPr b="0" lang="en-US" sz="1200" spc="-1" strike="noStrike">
                <a:solidFill>
                  <a:srgbClr val="ffffff"/>
                </a:solidFill>
                <a:latin typeface="Calibri"/>
              </a:rPr>
              <a:t>” (2021) was created to demonstrate the various consequences of gambling while intoxicated. The series, hosted by a fictional gambling “influencer” named Grunk, attempts to teach Ontarians how to play popular casino games.  Produced by the RGC for the AGCO.</a:t>
            </a:r>
            <a:endParaRPr b="0" lang="en-CA" sz="1200" spc="-1" strike="noStrike">
              <a:latin typeface="Arial"/>
            </a:endParaRPr>
          </a:p>
        </p:txBody>
      </p:sp>
      <p:sp>
        <p:nvSpPr>
          <p:cNvPr id="497" name="CustomShape 6"/>
          <p:cNvSpPr/>
          <p:nvPr/>
        </p:nvSpPr>
        <p:spPr>
          <a:xfrm>
            <a:off x="793440" y="5508720"/>
            <a:ext cx="4595400" cy="2275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CA" sz="900" spc="-1" strike="noStrike">
                <a:solidFill>
                  <a:srgbClr val="323e48"/>
                </a:solidFill>
                <a:latin typeface="Calibri"/>
              </a:rPr>
              <a:t>Note: </a:t>
            </a:r>
            <a:r>
              <a:rPr b="0" lang="en-CA" sz="900" spc="-1" strike="noStrike">
                <a:solidFill>
                  <a:srgbClr val="323e48"/>
                </a:solidFill>
                <a:latin typeface="Calibri"/>
              </a:rPr>
              <a:t>3-wave repeated measures analysis of variance (ANOVA)</a:t>
            </a:r>
            <a:endParaRPr b="0" lang="en-CA" sz="900" spc="-1" strike="noStrike">
              <a:latin typeface="Arial"/>
            </a:endParaRPr>
          </a:p>
        </p:txBody>
      </p:sp>
      <p:graphicFrame>
        <p:nvGraphicFramePr>
          <p:cNvPr id="498" name="Chart 13"/>
          <p:cNvGraphicFramePr/>
          <p:nvPr/>
        </p:nvGraphicFramePr>
        <p:xfrm>
          <a:off x="722520" y="1258920"/>
          <a:ext cx="4737240" cy="424944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TextShape 1"/>
          <p:cNvSpPr txBox="1"/>
          <p:nvPr/>
        </p:nvSpPr>
        <p:spPr>
          <a:xfrm>
            <a:off x="1355040" y="1454400"/>
            <a:ext cx="9948600" cy="898920"/>
          </a:xfrm>
          <a:prstGeom prst="rect">
            <a:avLst/>
          </a:prstGeom>
          <a:noFill/>
          <a:ln w="0">
            <a:noFill/>
          </a:ln>
        </p:spPr>
        <p:txBody>
          <a:bodyPr>
            <a:normAutofit/>
          </a:bodyPr>
          <a:p>
            <a:pPr marL="52560" indent="-52200">
              <a:lnSpc>
                <a:spcPct val="90000"/>
              </a:lnSpc>
              <a:spcBef>
                <a:spcPts val="1001"/>
              </a:spcBef>
              <a:buClr>
                <a:srgbClr val="191f24"/>
              </a:buClr>
              <a:buFont typeface="Wingdings" charset="2"/>
              <a:buChar char=""/>
            </a:pPr>
            <a:r>
              <a:rPr b="1" lang="en-CA" sz="1600" spc="-1" strike="noStrike">
                <a:solidFill>
                  <a:srgbClr val="191f24"/>
                </a:solidFill>
                <a:latin typeface="Open Sans"/>
                <a:ea typeface="Open Sans"/>
              </a:rPr>
              <a:t> </a:t>
            </a:r>
            <a:r>
              <a:rPr b="1" lang="en-CA" sz="1600" spc="-1" strike="noStrike">
                <a:solidFill>
                  <a:srgbClr val="191f24"/>
                </a:solidFill>
                <a:latin typeface="Open Sans"/>
                <a:ea typeface="Open Sans"/>
              </a:rPr>
              <a:t>July results show consistent rates of intoxicated online gambling for cannabis, but not alcohol</a:t>
            </a:r>
            <a:endParaRPr b="0" lang="en-US" sz="1600" spc="-1" strike="noStrike">
              <a:solidFill>
                <a:srgbClr val="1e1e1e"/>
              </a:solidFill>
              <a:latin typeface="Open Sans"/>
            </a:endParaRPr>
          </a:p>
          <a:p>
            <a:pPr marL="52560" indent="-52200">
              <a:lnSpc>
                <a:spcPct val="90000"/>
              </a:lnSpc>
              <a:spcBef>
                <a:spcPts val="1001"/>
              </a:spcBef>
              <a:buClr>
                <a:srgbClr val="191f24"/>
              </a:buClr>
              <a:buFont typeface="Wingdings" charset="2"/>
              <a:buChar char=""/>
            </a:pPr>
            <a:r>
              <a:rPr b="1" lang="en-CA" sz="1600" spc="-1" strike="noStrike">
                <a:solidFill>
                  <a:srgbClr val="191f24"/>
                </a:solidFill>
                <a:latin typeface="Open Sans"/>
                <a:ea typeface="Open Sans"/>
              </a:rPr>
              <a:t> </a:t>
            </a:r>
            <a:r>
              <a:rPr b="1" lang="en-CA" sz="1600" spc="-1" strike="noStrike">
                <a:solidFill>
                  <a:srgbClr val="191f24"/>
                </a:solidFill>
                <a:latin typeface="Open Sans"/>
                <a:ea typeface="Open Sans"/>
              </a:rPr>
              <a:t>South Asian gamblers reported the highest rates of intoxicated online gambling</a:t>
            </a:r>
            <a:endParaRPr b="0" lang="en-US" sz="1600" spc="-1" strike="noStrike">
              <a:solidFill>
                <a:srgbClr val="1e1e1e"/>
              </a:solidFill>
              <a:latin typeface="Open Sans"/>
            </a:endParaRPr>
          </a:p>
        </p:txBody>
      </p:sp>
      <p:sp>
        <p:nvSpPr>
          <p:cNvPr id="500" name="TextShape 2"/>
          <p:cNvSpPr txBox="1"/>
          <p:nvPr/>
        </p:nvSpPr>
        <p:spPr>
          <a:xfrm>
            <a:off x="282240" y="6540480"/>
            <a:ext cx="582120" cy="236160"/>
          </a:xfrm>
          <a:prstGeom prst="rect">
            <a:avLst/>
          </a:prstGeom>
          <a:noFill/>
          <a:ln w="0">
            <a:noFill/>
          </a:ln>
        </p:spPr>
        <p:txBody>
          <a:bodyPr anchor="ctr">
            <a:noAutofit/>
          </a:bodyPr>
          <a:p>
            <a:pPr>
              <a:lnSpc>
                <a:spcPct val="100000"/>
              </a:lnSpc>
            </a:pPr>
            <a:fld id="{7481E558-51C8-4FF2-A889-409C18A3BED4}" type="slidenum">
              <a:rPr b="1" lang="en-US" sz="700" spc="-1" strike="noStrike">
                <a:solidFill>
                  <a:srgbClr val="c7c8ca"/>
                </a:solidFill>
                <a:latin typeface="Manuale"/>
                <a:ea typeface="Manuale"/>
              </a:rPr>
              <a:t>29</a:t>
            </a:fld>
            <a:endParaRPr b="0" lang="en-CA" sz="700" spc="-1" strike="noStrike">
              <a:latin typeface="Times New Roman"/>
            </a:endParaRPr>
          </a:p>
        </p:txBody>
      </p:sp>
      <p:sp>
        <p:nvSpPr>
          <p:cNvPr id="501" name="TextShape 3"/>
          <p:cNvSpPr txBox="1"/>
          <p:nvPr/>
        </p:nvSpPr>
        <p:spPr>
          <a:xfrm>
            <a:off x="1396080" y="556920"/>
            <a:ext cx="10345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July and September 2021</a:t>
            </a:r>
            <a:endParaRPr b="0" lang="en-US" sz="2500" spc="-1" strike="noStrike">
              <a:solidFill>
                <a:srgbClr val="1e1e1e"/>
              </a:solidFill>
              <a:latin typeface="Arial"/>
            </a:endParaRPr>
          </a:p>
        </p:txBody>
      </p:sp>
      <p:graphicFrame>
        <p:nvGraphicFramePr>
          <p:cNvPr id="502" name="Chart 4"/>
          <p:cNvGraphicFramePr/>
          <p:nvPr/>
        </p:nvGraphicFramePr>
        <p:xfrm>
          <a:off x="1075320" y="2860200"/>
          <a:ext cx="4867920" cy="31082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03" name="Chart 5"/>
          <p:cNvGraphicFramePr/>
          <p:nvPr/>
        </p:nvGraphicFramePr>
        <p:xfrm>
          <a:off x="6446520" y="2860200"/>
          <a:ext cx="5409720" cy="3374280"/>
        </p:xfrm>
        <a:graphic>
          <a:graphicData uri="http://schemas.openxmlformats.org/drawingml/2006/chart">
            <c:chart xmlns:c="http://schemas.openxmlformats.org/drawingml/2006/chart" xmlns:r="http://schemas.openxmlformats.org/officeDocument/2006/relationships" r:id="rId2"/>
          </a:graphicData>
        </a:graphic>
      </p:graphicFrame>
      <p:sp>
        <p:nvSpPr>
          <p:cNvPr id="504" name="Line 4"/>
          <p:cNvSpPr/>
          <p:nvPr/>
        </p:nvSpPr>
        <p:spPr>
          <a:xfrm>
            <a:off x="-185040" y="2261880"/>
            <a:ext cx="9294120" cy="360"/>
          </a:xfrm>
          <a:prstGeom prst="line">
            <a:avLst/>
          </a:prstGeom>
          <a:ln w="57150">
            <a:solidFill>
              <a:schemeClr val="accent3"/>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TextShape 1"/>
          <p:cNvSpPr txBox="1"/>
          <p:nvPr/>
        </p:nvSpPr>
        <p:spPr>
          <a:xfrm>
            <a:off x="1396080" y="1176120"/>
            <a:ext cx="10422000" cy="4350960"/>
          </a:xfrm>
          <a:prstGeom prst="rect">
            <a:avLst/>
          </a:prstGeom>
          <a:noFill/>
          <a:ln w="0">
            <a:noFill/>
          </a:ln>
        </p:spPr>
        <p:txBody>
          <a:bodyPr>
            <a:normAutofit/>
          </a:bodyPr>
          <a:p>
            <a:pPr marL="52560" indent="-52200">
              <a:lnSpc>
                <a:spcPct val="90000"/>
              </a:lnSpc>
              <a:spcBef>
                <a:spcPts val="1001"/>
              </a:spcBef>
              <a:buClr>
                <a:srgbClr val="1e1e1e"/>
              </a:buClr>
              <a:buFont typeface=".AppleSystemUIFont"/>
              <a:buChar char=" "/>
            </a:pPr>
            <a:r>
              <a:rPr b="0" lang="en-US" sz="2800" spc="-1" strike="noStrike">
                <a:solidFill>
                  <a:srgbClr val="1e1e1e"/>
                </a:solidFill>
                <a:latin typeface="Open Sans"/>
                <a:ea typeface="Open Sans"/>
              </a:rPr>
              <a:t>The Gambling, Gaming and Technology Use (GGTU) program is part of the Knowledge Exchange and Training portfolio in CAMH’s Provincial System Support Program. GGTU aims to build a stronger mental health and addictions system in Ontario by supporting addictions and mental health service providers through training and education, digital tools and resources, and knowledge sharing activities. </a:t>
            </a:r>
            <a:endParaRPr b="0" lang="en-US" sz="2800" spc="-1" strike="noStrike">
              <a:solidFill>
                <a:srgbClr val="1e1e1e"/>
              </a:solidFill>
              <a:latin typeface="Open Sans"/>
            </a:endParaRPr>
          </a:p>
        </p:txBody>
      </p:sp>
      <p:sp>
        <p:nvSpPr>
          <p:cNvPr id="345" name="TextShape 2"/>
          <p:cNvSpPr txBox="1"/>
          <p:nvPr/>
        </p:nvSpPr>
        <p:spPr>
          <a:xfrm>
            <a:off x="282240" y="6540480"/>
            <a:ext cx="582120" cy="236160"/>
          </a:xfrm>
          <a:prstGeom prst="rect">
            <a:avLst/>
          </a:prstGeom>
          <a:noFill/>
          <a:ln w="0">
            <a:noFill/>
          </a:ln>
        </p:spPr>
        <p:txBody>
          <a:bodyPr anchor="ctr">
            <a:noAutofit/>
          </a:bodyPr>
          <a:p>
            <a:pPr>
              <a:lnSpc>
                <a:spcPct val="100000"/>
              </a:lnSpc>
            </a:pPr>
            <a:fld id="{9199FECD-164C-4E92-BFF9-E8787A539694}" type="slidenum">
              <a:rPr b="1" lang="en-US" sz="700" spc="-1" strike="noStrike">
                <a:solidFill>
                  <a:srgbClr val="c6c6c6"/>
                </a:solidFill>
                <a:latin typeface="Manuale"/>
                <a:ea typeface="Manuale"/>
              </a:rPr>
              <a:t>3</a:t>
            </a:fld>
            <a:endParaRPr b="0" lang="en-CA" sz="700" spc="-1" strike="noStrike">
              <a:latin typeface="Times New Roman"/>
            </a:endParaRPr>
          </a:p>
        </p:txBody>
      </p:sp>
      <p:sp>
        <p:nvSpPr>
          <p:cNvPr id="346" name="TextShape 3"/>
          <p:cNvSpPr txBox="1"/>
          <p:nvPr/>
        </p:nvSpPr>
        <p:spPr>
          <a:xfrm>
            <a:off x="1396080" y="556920"/>
            <a:ext cx="10345680" cy="618840"/>
          </a:xfrm>
          <a:prstGeom prst="rect">
            <a:avLst/>
          </a:prstGeom>
          <a:noFill/>
          <a:ln w="0">
            <a:noFill/>
          </a:ln>
        </p:spPr>
        <p:txBody>
          <a:bodyPr anchor="ctr">
            <a:noAutofit/>
          </a:bodyPr>
          <a:p>
            <a:pPr>
              <a:lnSpc>
                <a:spcPct val="90000"/>
              </a:lnSpc>
            </a:pPr>
            <a:r>
              <a:rPr b="1" lang="en-US" sz="2800" spc="-1" strike="noStrike">
                <a:solidFill>
                  <a:srgbClr val="6e288d"/>
                </a:solidFill>
                <a:latin typeface="Open Sans"/>
                <a:ea typeface="Open Sans"/>
              </a:rPr>
              <a:t>About GGTU</a:t>
            </a:r>
            <a:endParaRPr b="0" lang="en-US" sz="2800" spc="-1" strike="noStrike">
              <a:solidFill>
                <a:srgbClr val="1e1e1e"/>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TextShape 1"/>
          <p:cNvSpPr txBox="1"/>
          <p:nvPr/>
        </p:nvSpPr>
        <p:spPr>
          <a:xfrm>
            <a:off x="1269000" y="1216800"/>
            <a:ext cx="9590040" cy="1655280"/>
          </a:xfrm>
          <a:prstGeom prst="rect">
            <a:avLst/>
          </a:prstGeom>
          <a:noFill/>
          <a:ln w="0">
            <a:noFill/>
          </a:ln>
        </p:spPr>
        <p:txBody>
          <a:bodyPr anchor="ctr">
            <a:noAutofit/>
          </a:bodyPr>
          <a:p>
            <a:pPr algn="ctr">
              <a:lnSpc>
                <a:spcPct val="90000"/>
              </a:lnSpc>
              <a:spcBef>
                <a:spcPts val="1001"/>
              </a:spcBef>
              <a:tabLst>
                <a:tab algn="l" pos="0"/>
              </a:tabLst>
            </a:pPr>
            <a:r>
              <a:rPr b="1" lang="en-CA" sz="6000" spc="-1" strike="noStrike">
                <a:solidFill>
                  <a:srgbClr val="ffffff"/>
                </a:solidFill>
                <a:latin typeface="Open Sans"/>
                <a:ea typeface="Open Sans"/>
              </a:rPr>
              <a:t>Gambling Risk and Harm</a:t>
            </a:r>
            <a:endParaRPr b="0" lang="en-CA" sz="6000" spc="-1" strike="noStrike">
              <a:latin typeface="Arial"/>
            </a:endParaRPr>
          </a:p>
        </p:txBody>
      </p:sp>
      <p:sp>
        <p:nvSpPr>
          <p:cNvPr id="506" name="TextShape 2"/>
          <p:cNvSpPr txBox="1"/>
          <p:nvPr/>
        </p:nvSpPr>
        <p:spPr>
          <a:xfrm>
            <a:off x="282240" y="6540480"/>
            <a:ext cx="582120" cy="236160"/>
          </a:xfrm>
          <a:prstGeom prst="rect">
            <a:avLst/>
          </a:prstGeom>
          <a:noFill/>
          <a:ln w="0">
            <a:noFill/>
          </a:ln>
        </p:spPr>
        <p:txBody>
          <a:bodyPr anchor="ctr">
            <a:noAutofit/>
          </a:bodyPr>
          <a:p>
            <a:pPr>
              <a:lnSpc>
                <a:spcPct val="100000"/>
              </a:lnSpc>
            </a:pPr>
            <a:fld id="{1D3EAF61-9AD7-4155-B8D7-28B9D26F8660}" type="slidenum">
              <a:rPr b="1" lang="en-US" sz="700" spc="-1" strike="noStrike">
                <a:solidFill>
                  <a:srgbClr val="8f9295"/>
                </a:solidFill>
                <a:latin typeface="Manuale"/>
                <a:ea typeface="Manuale"/>
              </a:rPr>
              <a:t>29</a:t>
            </a:fld>
            <a:endParaRPr b="0" lang="en-CA" sz="700" spc="-1" strike="noStrike">
              <a:latin typeface="Times New Roman"/>
            </a:endParaRPr>
          </a:p>
        </p:txBody>
      </p:sp>
      <p:pic>
        <p:nvPicPr>
          <p:cNvPr id="507" name="Picture 4" descr=""/>
          <p:cNvPicPr/>
          <p:nvPr/>
        </p:nvPicPr>
        <p:blipFill>
          <a:blip r:embed="rId1"/>
          <a:stretch/>
        </p:blipFill>
        <p:spPr>
          <a:xfrm>
            <a:off x="402840" y="5428080"/>
            <a:ext cx="1112040" cy="111204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TextShape 1"/>
          <p:cNvSpPr txBox="1"/>
          <p:nvPr/>
        </p:nvSpPr>
        <p:spPr>
          <a:xfrm>
            <a:off x="282240" y="6540480"/>
            <a:ext cx="582120" cy="236160"/>
          </a:xfrm>
          <a:prstGeom prst="rect">
            <a:avLst/>
          </a:prstGeom>
          <a:noFill/>
          <a:ln w="0">
            <a:noFill/>
          </a:ln>
        </p:spPr>
        <p:txBody>
          <a:bodyPr anchor="ctr">
            <a:noAutofit/>
          </a:bodyPr>
          <a:p>
            <a:pPr>
              <a:lnSpc>
                <a:spcPct val="100000"/>
              </a:lnSpc>
            </a:pPr>
            <a:fld id="{47312C20-5A44-4532-A42B-856F5C3570D8}" type="slidenum">
              <a:rPr b="1" lang="en-US" sz="700" spc="-1" strike="noStrike">
                <a:solidFill>
                  <a:srgbClr val="c7c8ca"/>
                </a:solidFill>
                <a:latin typeface="Manuale"/>
                <a:ea typeface="Manuale"/>
              </a:rPr>
              <a:t>29</a:t>
            </a:fld>
            <a:endParaRPr b="0" lang="en-CA" sz="700" spc="-1" strike="noStrike">
              <a:latin typeface="Times New Roman"/>
            </a:endParaRPr>
          </a:p>
        </p:txBody>
      </p:sp>
      <p:sp>
        <p:nvSpPr>
          <p:cNvPr id="509" name="TextShape 2"/>
          <p:cNvSpPr txBox="1"/>
          <p:nvPr/>
        </p:nvSpPr>
        <p:spPr>
          <a:xfrm>
            <a:off x="1396080" y="556920"/>
            <a:ext cx="10345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April to December 2020</a:t>
            </a:r>
            <a:endParaRPr b="0" lang="en-US" sz="2500" spc="-1" strike="noStrike">
              <a:solidFill>
                <a:srgbClr val="1e1e1e"/>
              </a:solidFill>
              <a:latin typeface="Arial"/>
            </a:endParaRPr>
          </a:p>
        </p:txBody>
      </p:sp>
      <p:graphicFrame>
        <p:nvGraphicFramePr>
          <p:cNvPr id="510" name="Chart 5"/>
          <p:cNvGraphicFramePr/>
          <p:nvPr/>
        </p:nvGraphicFramePr>
        <p:xfrm>
          <a:off x="478800" y="1607040"/>
          <a:ext cx="5489640" cy="4192200"/>
        </p:xfrm>
        <a:graphic>
          <a:graphicData uri="http://schemas.openxmlformats.org/drawingml/2006/chart">
            <c:chart xmlns:c="http://schemas.openxmlformats.org/drawingml/2006/chart" xmlns:r="http://schemas.openxmlformats.org/officeDocument/2006/relationships" r:id="rId1"/>
          </a:graphicData>
        </a:graphic>
      </p:graphicFrame>
      <p:sp>
        <p:nvSpPr>
          <p:cNvPr id="511" name="CustomShape 3"/>
          <p:cNvSpPr/>
          <p:nvPr/>
        </p:nvSpPr>
        <p:spPr>
          <a:xfrm>
            <a:off x="1015560" y="6237360"/>
            <a:ext cx="4595400" cy="2275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CA" sz="900" spc="-1" strike="noStrike">
                <a:solidFill>
                  <a:srgbClr val="323e48"/>
                </a:solidFill>
                <a:latin typeface="Calibri"/>
              </a:rPr>
              <a:t>Note: </a:t>
            </a:r>
            <a:r>
              <a:rPr b="0" lang="en-CA" sz="900" spc="-1" strike="noStrike">
                <a:solidFill>
                  <a:srgbClr val="323e48"/>
                </a:solidFill>
                <a:latin typeface="Calibri"/>
              </a:rPr>
              <a:t>Findings from 3-wave repeated measures analysis of variance (ANOVA)</a:t>
            </a:r>
            <a:endParaRPr b="0" lang="en-CA" sz="900" spc="-1" strike="noStrike">
              <a:latin typeface="Arial"/>
            </a:endParaRPr>
          </a:p>
        </p:txBody>
      </p:sp>
      <p:graphicFrame>
        <p:nvGraphicFramePr>
          <p:cNvPr id="512" name="Chart 7"/>
          <p:cNvGraphicFramePr/>
          <p:nvPr/>
        </p:nvGraphicFramePr>
        <p:xfrm>
          <a:off x="6532920" y="1587600"/>
          <a:ext cx="5146920" cy="411588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TextShape 1"/>
          <p:cNvSpPr txBox="1"/>
          <p:nvPr/>
        </p:nvSpPr>
        <p:spPr>
          <a:xfrm>
            <a:off x="1249560" y="1728360"/>
            <a:ext cx="5354280" cy="4350960"/>
          </a:xfrm>
          <a:prstGeom prst="rect">
            <a:avLst/>
          </a:prstGeom>
          <a:noFill/>
          <a:ln w="0">
            <a:noFill/>
          </a:ln>
        </p:spPr>
        <p:txBody>
          <a:bodyPr>
            <a:noAutofit/>
          </a:bodyPr>
          <a:p>
            <a:pPr marL="52560" indent="-52200">
              <a:lnSpc>
                <a:spcPct val="90000"/>
              </a:lnSpc>
              <a:spcBef>
                <a:spcPts val="1001"/>
              </a:spcBef>
              <a:buClr>
                <a:srgbClr val="191f24"/>
              </a:buClr>
              <a:buFont typeface=".AppleSystemUIFont"/>
              <a:buChar char=" "/>
            </a:pPr>
            <a:r>
              <a:rPr b="1" lang="en-CA" sz="1700" spc="-1" strike="noStrike">
                <a:solidFill>
                  <a:srgbClr val="191f24"/>
                </a:solidFill>
                <a:latin typeface="Open Sans"/>
                <a:ea typeface="Open Sans"/>
              </a:rPr>
              <a:t>PGSI high risk problem gambling in ON</a:t>
            </a:r>
            <a:endParaRPr b="0" lang="en-US" sz="1700" spc="-1" strike="noStrike">
              <a:solidFill>
                <a:srgbClr val="1e1e1e"/>
              </a:solidFill>
              <a:latin typeface="Open Sans"/>
            </a:endParaRPr>
          </a:p>
          <a:p>
            <a:pPr>
              <a:lnSpc>
                <a:spcPct val="90000"/>
              </a:lnSpc>
              <a:spcBef>
                <a:spcPts val="1001"/>
              </a:spcBef>
            </a:pPr>
            <a:endParaRPr b="0" lang="en-US" sz="1700" spc="-1" strike="noStrike">
              <a:solidFill>
                <a:srgbClr val="1e1e1e"/>
              </a:solidFill>
              <a:latin typeface="Open Sans"/>
            </a:endParaRPr>
          </a:p>
          <a:p>
            <a:pPr marL="52560" indent="-52200">
              <a:lnSpc>
                <a:spcPct val="90000"/>
              </a:lnSpc>
              <a:spcBef>
                <a:spcPts val="1001"/>
              </a:spcBef>
              <a:buClr>
                <a:srgbClr val="323e48"/>
              </a:buClr>
              <a:buFont typeface="Wingdings" charset="2"/>
              <a:buChar char=""/>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This estimate was significantly higher than other provinces and regions in the cross-Canada study (n=5,003)</a:t>
            </a:r>
            <a:endParaRPr b="0" lang="en-US" sz="1700" spc="-1" strike="noStrike">
              <a:solidFill>
                <a:srgbClr val="1e1e1e"/>
              </a:solidFill>
              <a:latin typeface="Open Sans"/>
            </a:endParaRPr>
          </a:p>
          <a:p>
            <a:pPr>
              <a:lnSpc>
                <a:spcPct val="90000"/>
              </a:lnSpc>
              <a:spcBef>
                <a:spcPts val="1001"/>
              </a:spcBef>
              <a:tabLst>
                <a:tab algn="l" pos="0"/>
              </a:tabLst>
            </a:pPr>
            <a:r>
              <a:rPr b="1" lang="en-CA" sz="1700" spc="-1" strike="noStrike">
                <a:solidFill>
                  <a:srgbClr val="323e48"/>
                </a:solidFill>
                <a:latin typeface="Open Sans"/>
                <a:ea typeface="Open Sans"/>
              </a:rPr>
              <a:t>Note</a:t>
            </a:r>
            <a:r>
              <a:rPr b="0" lang="en-CA" sz="1700" spc="-1" strike="noStrike">
                <a:solidFill>
                  <a:srgbClr val="323e48"/>
                </a:solidFill>
                <a:latin typeface="Open Sans"/>
                <a:ea typeface="Open Sans"/>
              </a:rPr>
              <a:t>:</a:t>
            </a:r>
            <a:endParaRPr b="0" lang="en-US" sz="1700" spc="-1" strike="noStrike">
              <a:solidFill>
                <a:srgbClr val="1e1e1e"/>
              </a:solidFill>
              <a:latin typeface="Open Sans"/>
            </a:endParaRPr>
          </a:p>
          <a:p>
            <a:pPr lvl="1" marL="409680" indent="-149040">
              <a:lnSpc>
                <a:spcPct val="90000"/>
              </a:lnSpc>
              <a:spcBef>
                <a:spcPts val="499"/>
              </a:spcBef>
              <a:buClr>
                <a:srgbClr val="323e48"/>
              </a:buClr>
              <a:buFont typeface="Wingdings" charset="2"/>
              <a:buChar char=""/>
              <a:tabLst>
                <a:tab algn="l" pos="0"/>
              </a:tabLst>
            </a:pPr>
            <a:r>
              <a:rPr b="0" lang="en-CA" sz="1500" spc="-1" strike="noStrike">
                <a:solidFill>
                  <a:srgbClr val="323e48"/>
                </a:solidFill>
                <a:latin typeface="Open Sans"/>
                <a:ea typeface="Open Sans"/>
              </a:rPr>
              <a:t> </a:t>
            </a:r>
            <a:r>
              <a:rPr b="0" lang="en-CA" sz="1500" spc="-1" strike="noStrike">
                <a:solidFill>
                  <a:srgbClr val="323e48"/>
                </a:solidFill>
                <a:latin typeface="Open Sans"/>
                <a:ea typeface="Open Sans"/>
              </a:rPr>
              <a:t>ON sample was over-represented by 18-24 year (</a:t>
            </a:r>
            <a:r>
              <a:rPr b="0" i="1" lang="en-CA" sz="1500" spc="-1" strike="noStrike">
                <a:solidFill>
                  <a:srgbClr val="323e48"/>
                </a:solidFill>
                <a:latin typeface="Open Sans"/>
                <a:ea typeface="Open Sans"/>
              </a:rPr>
              <a:t>target</a:t>
            </a:r>
            <a:r>
              <a:rPr b="0" lang="en-CA" sz="1500" spc="-1" strike="noStrike">
                <a:solidFill>
                  <a:srgbClr val="323e48"/>
                </a:solidFill>
                <a:latin typeface="Open Sans"/>
                <a:ea typeface="Open Sans"/>
              </a:rPr>
              <a:t>: ~5%; </a:t>
            </a:r>
            <a:r>
              <a:rPr b="0" i="1" lang="en-CA" sz="1500" spc="-1" strike="noStrike">
                <a:solidFill>
                  <a:srgbClr val="323e48"/>
                </a:solidFill>
                <a:latin typeface="Open Sans"/>
                <a:ea typeface="Open Sans"/>
              </a:rPr>
              <a:t>non-ON</a:t>
            </a:r>
            <a:r>
              <a:rPr b="0" lang="en-CA" sz="1500" spc="-1" strike="noStrike">
                <a:solidFill>
                  <a:srgbClr val="323e48"/>
                </a:solidFill>
                <a:latin typeface="Open Sans"/>
                <a:ea typeface="Open Sans"/>
              </a:rPr>
              <a:t>: ~12%)</a:t>
            </a:r>
            <a:endParaRPr b="0" lang="en-US" sz="1500" spc="-1" strike="noStrike">
              <a:solidFill>
                <a:srgbClr val="1e1e1e"/>
              </a:solidFill>
              <a:latin typeface="Open Sans"/>
            </a:endParaRPr>
          </a:p>
          <a:p>
            <a:pPr lvl="1" marL="409680" indent="-149040">
              <a:lnSpc>
                <a:spcPct val="90000"/>
              </a:lnSpc>
              <a:spcBef>
                <a:spcPts val="499"/>
              </a:spcBef>
              <a:buClr>
                <a:srgbClr val="323e48"/>
              </a:buClr>
              <a:buFont typeface="Wingdings" charset="2"/>
              <a:buChar char=""/>
              <a:tabLst>
                <a:tab algn="l" pos="0"/>
              </a:tabLst>
            </a:pPr>
            <a:r>
              <a:rPr b="0" lang="en-CA" sz="1500" spc="-1" strike="noStrike">
                <a:solidFill>
                  <a:srgbClr val="323e48"/>
                </a:solidFill>
                <a:latin typeface="Open Sans"/>
                <a:ea typeface="Open Sans"/>
              </a:rPr>
              <a:t> </a:t>
            </a:r>
            <a:r>
              <a:rPr b="0" lang="en-CA" sz="1500" spc="-1" strike="noStrike">
                <a:solidFill>
                  <a:srgbClr val="323e48"/>
                </a:solidFill>
                <a:latin typeface="Open Sans"/>
                <a:ea typeface="Open Sans"/>
              </a:rPr>
              <a:t>ON sample was under-represented by 65+          (</a:t>
            </a:r>
            <a:r>
              <a:rPr b="0" i="1" lang="en-CA" sz="1500" spc="-1" strike="noStrike">
                <a:solidFill>
                  <a:srgbClr val="323e48"/>
                </a:solidFill>
                <a:latin typeface="Open Sans"/>
                <a:ea typeface="Open Sans"/>
              </a:rPr>
              <a:t>target</a:t>
            </a:r>
            <a:r>
              <a:rPr b="0" lang="en-CA" sz="1500" spc="-1" strike="noStrike">
                <a:solidFill>
                  <a:srgbClr val="323e48"/>
                </a:solidFill>
                <a:latin typeface="Open Sans"/>
                <a:ea typeface="Open Sans"/>
              </a:rPr>
              <a:t>: ~4%; </a:t>
            </a:r>
            <a:r>
              <a:rPr b="0" i="1" lang="en-CA" sz="1500" spc="-1" strike="noStrike">
                <a:solidFill>
                  <a:srgbClr val="323e48"/>
                </a:solidFill>
                <a:latin typeface="Open Sans"/>
                <a:ea typeface="Open Sans"/>
              </a:rPr>
              <a:t>non-ON</a:t>
            </a:r>
            <a:r>
              <a:rPr b="0" lang="en-CA" sz="1500" spc="-1" strike="noStrike">
                <a:solidFill>
                  <a:srgbClr val="323e48"/>
                </a:solidFill>
                <a:latin typeface="Open Sans"/>
                <a:ea typeface="Open Sans"/>
              </a:rPr>
              <a:t>: ~6%)</a:t>
            </a:r>
            <a:endParaRPr b="0" lang="en-US" sz="1500" spc="-1" strike="noStrike">
              <a:solidFill>
                <a:srgbClr val="1e1e1e"/>
              </a:solidFill>
              <a:latin typeface="Open Sans"/>
            </a:endParaRPr>
          </a:p>
        </p:txBody>
      </p:sp>
      <p:sp>
        <p:nvSpPr>
          <p:cNvPr id="514" name="TextShape 2"/>
          <p:cNvSpPr txBox="1"/>
          <p:nvPr/>
        </p:nvSpPr>
        <p:spPr>
          <a:xfrm>
            <a:off x="282240" y="6540480"/>
            <a:ext cx="582120" cy="236160"/>
          </a:xfrm>
          <a:prstGeom prst="rect">
            <a:avLst/>
          </a:prstGeom>
          <a:noFill/>
          <a:ln w="0">
            <a:noFill/>
          </a:ln>
        </p:spPr>
        <p:txBody>
          <a:bodyPr anchor="ctr">
            <a:noAutofit/>
          </a:bodyPr>
          <a:p>
            <a:pPr>
              <a:lnSpc>
                <a:spcPct val="100000"/>
              </a:lnSpc>
            </a:pPr>
            <a:fld id="{4F4ED074-2551-4855-A1BB-5D5D80AE0448}" type="slidenum">
              <a:rPr b="1" lang="en-US" sz="700" spc="-1" strike="noStrike">
                <a:solidFill>
                  <a:srgbClr val="c7c8ca"/>
                </a:solidFill>
                <a:latin typeface="Manuale"/>
                <a:ea typeface="Manuale"/>
              </a:rPr>
              <a:t>29</a:t>
            </a:fld>
            <a:endParaRPr b="0" lang="en-CA" sz="700" spc="-1" strike="noStrike">
              <a:latin typeface="Times New Roman"/>
            </a:endParaRPr>
          </a:p>
        </p:txBody>
      </p:sp>
      <p:sp>
        <p:nvSpPr>
          <p:cNvPr id="515" name="TextShape 3"/>
          <p:cNvSpPr txBox="1"/>
          <p:nvPr/>
        </p:nvSpPr>
        <p:spPr>
          <a:xfrm>
            <a:off x="1396080" y="556920"/>
            <a:ext cx="210384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July 2021</a:t>
            </a:r>
            <a:endParaRPr b="0" lang="en-US" sz="2500" spc="-1" strike="noStrike">
              <a:solidFill>
                <a:srgbClr val="1e1e1e"/>
              </a:solidFill>
              <a:latin typeface="Arial"/>
            </a:endParaRPr>
          </a:p>
        </p:txBody>
      </p:sp>
      <p:graphicFrame>
        <p:nvGraphicFramePr>
          <p:cNvPr id="516" name="Chart 4"/>
          <p:cNvGraphicFramePr/>
          <p:nvPr/>
        </p:nvGraphicFramePr>
        <p:xfrm>
          <a:off x="7170120" y="1549440"/>
          <a:ext cx="4571640" cy="3860280"/>
        </p:xfrm>
        <a:graphic>
          <a:graphicData uri="http://schemas.openxmlformats.org/drawingml/2006/chart">
            <c:chart xmlns:c="http://schemas.openxmlformats.org/drawingml/2006/chart" xmlns:r="http://schemas.openxmlformats.org/officeDocument/2006/relationships" r:id="rId1"/>
          </a:graphicData>
        </a:graphic>
      </p:graphicFrame>
      <p:sp>
        <p:nvSpPr>
          <p:cNvPr id="517" name="CustomShape 4"/>
          <p:cNvSpPr/>
          <p:nvPr/>
        </p:nvSpPr>
        <p:spPr>
          <a:xfrm>
            <a:off x="281160" y="1510560"/>
            <a:ext cx="1360080" cy="618840"/>
          </a:xfrm>
          <a:prstGeom prst="rect">
            <a:avLst/>
          </a:prstGeom>
          <a:noFill/>
          <a:ln w="0">
            <a:noFill/>
          </a:ln>
        </p:spPr>
        <p:style>
          <a:lnRef idx="0"/>
          <a:fillRef idx="0"/>
          <a:effectRef idx="0"/>
          <a:fontRef idx="minor"/>
        </p:style>
        <p:txBody>
          <a:bodyPr anchor="ctr">
            <a:noAutofit/>
          </a:bodyPr>
          <a:p>
            <a:pPr>
              <a:lnSpc>
                <a:spcPct val="90000"/>
              </a:lnSpc>
            </a:pPr>
            <a:r>
              <a:rPr b="1" lang="en-CA" sz="3200" spc="-1" strike="noStrike">
                <a:solidFill>
                  <a:srgbClr val="ef473e"/>
                </a:solidFill>
                <a:latin typeface="Open Sans"/>
                <a:ea typeface="Open Sans"/>
              </a:rPr>
              <a:t>15%</a:t>
            </a:r>
            <a:endParaRPr b="0" lang="en-CA" sz="3200" spc="-1" strike="noStrike">
              <a:latin typeface="Arial"/>
            </a:endParaRPr>
          </a:p>
        </p:txBody>
      </p:sp>
      <p:sp>
        <p:nvSpPr>
          <p:cNvPr id="518" name="Line 5"/>
          <p:cNvSpPr/>
          <p:nvPr/>
        </p:nvSpPr>
        <p:spPr>
          <a:xfrm>
            <a:off x="-86760" y="2129400"/>
            <a:ext cx="6599160" cy="360"/>
          </a:xfrm>
          <a:prstGeom prst="line">
            <a:avLst/>
          </a:prstGeom>
          <a:ln w="57150">
            <a:solidFill>
              <a:schemeClr val="accent3"/>
            </a:solidFill>
          </a:ln>
        </p:spPr>
        <p:style>
          <a:lnRef idx="1">
            <a:schemeClr val="accent1"/>
          </a:lnRef>
          <a:fillRef idx="0">
            <a:schemeClr val="accent1"/>
          </a:fillRef>
          <a:effectRef idx="0">
            <a:schemeClr val="accent1"/>
          </a:effectRef>
          <a:fontRef idx="minor"/>
        </p:style>
      </p:sp>
      <p:sp>
        <p:nvSpPr>
          <p:cNvPr id="519" name="CustomShape 6"/>
          <p:cNvSpPr/>
          <p:nvPr/>
        </p:nvSpPr>
        <p:spPr>
          <a:xfrm>
            <a:off x="282240" y="1510560"/>
            <a:ext cx="1360080" cy="618840"/>
          </a:xfrm>
          <a:prstGeom prst="rect">
            <a:avLst/>
          </a:prstGeom>
          <a:noFill/>
          <a:ln w="0">
            <a:noFill/>
          </a:ln>
        </p:spPr>
        <p:style>
          <a:lnRef idx="0"/>
          <a:fillRef idx="0"/>
          <a:effectRef idx="0"/>
          <a:fontRef idx="minor"/>
        </p:style>
        <p:txBody>
          <a:bodyPr anchor="ctr">
            <a:noAutofit/>
          </a:bodyPr>
          <a:p>
            <a:pPr>
              <a:lnSpc>
                <a:spcPct val="90000"/>
              </a:lnSpc>
            </a:pPr>
            <a:r>
              <a:rPr b="1" lang="en-CA" sz="3200" spc="-1" strike="noStrike">
                <a:solidFill>
                  <a:srgbClr val="ef473e"/>
                </a:solidFill>
                <a:latin typeface="Open Sans"/>
                <a:ea typeface="Open Sans"/>
              </a:rPr>
              <a:t>15%</a:t>
            </a:r>
            <a:endParaRPr b="0" lang="en-CA" sz="3200" spc="-1" strike="noStrike">
              <a:latin typeface="Arial"/>
            </a:endParaRPr>
          </a:p>
        </p:txBody>
      </p:sp>
      <p:sp>
        <p:nvSpPr>
          <p:cNvPr id="520" name="Line 7"/>
          <p:cNvSpPr/>
          <p:nvPr/>
        </p:nvSpPr>
        <p:spPr>
          <a:xfrm>
            <a:off x="-86040" y="2129400"/>
            <a:ext cx="6599160" cy="360"/>
          </a:xfrm>
          <a:prstGeom prst="line">
            <a:avLst/>
          </a:prstGeom>
          <a:ln w="57150">
            <a:solidFill>
              <a:schemeClr val="accent3"/>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TextShape 1"/>
          <p:cNvSpPr txBox="1"/>
          <p:nvPr/>
        </p:nvSpPr>
        <p:spPr>
          <a:xfrm>
            <a:off x="282240" y="6540480"/>
            <a:ext cx="582120" cy="236160"/>
          </a:xfrm>
          <a:prstGeom prst="rect">
            <a:avLst/>
          </a:prstGeom>
          <a:noFill/>
          <a:ln w="0">
            <a:noFill/>
          </a:ln>
        </p:spPr>
        <p:txBody>
          <a:bodyPr anchor="ctr">
            <a:noAutofit/>
          </a:bodyPr>
          <a:p>
            <a:pPr>
              <a:lnSpc>
                <a:spcPct val="100000"/>
              </a:lnSpc>
            </a:pPr>
            <a:fld id="{46878A5C-112F-4BCD-8B4F-442330B053D8}" type="slidenum">
              <a:rPr b="1" lang="en-US" sz="700" spc="-1" strike="noStrike">
                <a:solidFill>
                  <a:srgbClr val="c7c8ca"/>
                </a:solidFill>
                <a:latin typeface="Manuale"/>
                <a:ea typeface="Manuale"/>
              </a:rPr>
              <a:t>29</a:t>
            </a:fld>
            <a:endParaRPr b="0" lang="en-CA" sz="700" spc="-1" strike="noStrike">
              <a:latin typeface="Times New Roman"/>
            </a:endParaRPr>
          </a:p>
        </p:txBody>
      </p:sp>
      <p:sp>
        <p:nvSpPr>
          <p:cNvPr id="522" name="TextShape 2"/>
          <p:cNvSpPr txBox="1"/>
          <p:nvPr/>
        </p:nvSpPr>
        <p:spPr>
          <a:xfrm>
            <a:off x="1396080" y="556920"/>
            <a:ext cx="10345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September 2021</a:t>
            </a:r>
            <a:endParaRPr b="0" lang="en-US" sz="2500" spc="-1" strike="noStrike">
              <a:solidFill>
                <a:srgbClr val="1e1e1e"/>
              </a:solidFill>
              <a:latin typeface="Arial"/>
            </a:endParaRPr>
          </a:p>
        </p:txBody>
      </p:sp>
      <p:graphicFrame>
        <p:nvGraphicFramePr>
          <p:cNvPr id="523" name="Chart 4"/>
          <p:cNvGraphicFramePr/>
          <p:nvPr/>
        </p:nvGraphicFramePr>
        <p:xfrm>
          <a:off x="369720" y="2220120"/>
          <a:ext cx="5111280" cy="38498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24" name="Chart 6"/>
          <p:cNvGraphicFramePr/>
          <p:nvPr/>
        </p:nvGraphicFramePr>
        <p:xfrm>
          <a:off x="6297480" y="2114640"/>
          <a:ext cx="5553360" cy="3955320"/>
        </p:xfrm>
        <a:graphic>
          <a:graphicData uri="http://schemas.openxmlformats.org/drawingml/2006/chart">
            <c:chart xmlns:c="http://schemas.openxmlformats.org/drawingml/2006/chart" xmlns:r="http://schemas.openxmlformats.org/officeDocument/2006/relationships" r:id="rId2"/>
          </a:graphicData>
        </a:graphic>
      </p:graphicFrame>
      <p:sp>
        <p:nvSpPr>
          <p:cNvPr id="525" name="CustomShape 3"/>
          <p:cNvSpPr/>
          <p:nvPr/>
        </p:nvSpPr>
        <p:spPr>
          <a:xfrm>
            <a:off x="954720" y="1452960"/>
            <a:ext cx="4650120" cy="577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CA" sz="1600" spc="-1" strike="noStrike">
                <a:solidFill>
                  <a:srgbClr val="ffffff"/>
                </a:solidFill>
                <a:latin typeface="Calibri"/>
              </a:rPr>
              <a:t>Gambling Risk Among Chinese, South Asian and Indigenous Gamblers in ON (n=900)</a:t>
            </a:r>
            <a:endParaRPr b="0" lang="en-CA" sz="1600" spc="-1" strike="noStrike">
              <a:latin typeface="Arial"/>
            </a:endParaRPr>
          </a:p>
        </p:txBody>
      </p:sp>
      <p:sp>
        <p:nvSpPr>
          <p:cNvPr id="526" name="CustomShape 4"/>
          <p:cNvSpPr/>
          <p:nvPr/>
        </p:nvSpPr>
        <p:spPr>
          <a:xfrm>
            <a:off x="7006680" y="1452960"/>
            <a:ext cx="4650120" cy="577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CA" sz="1600" spc="-1" strike="noStrike">
                <a:solidFill>
                  <a:srgbClr val="ffffff"/>
                </a:solidFill>
                <a:latin typeface="Calibri"/>
              </a:rPr>
              <a:t>Gambling Harms (SGHS) Among Chinese, South Asian and Indigenous Gamblers in ON (n=900)</a:t>
            </a:r>
            <a:endParaRPr b="0" lang="en-CA" sz="16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TextShape 1"/>
          <p:cNvSpPr txBox="1"/>
          <p:nvPr/>
        </p:nvSpPr>
        <p:spPr>
          <a:xfrm>
            <a:off x="282240" y="6540480"/>
            <a:ext cx="582120" cy="236160"/>
          </a:xfrm>
          <a:prstGeom prst="rect">
            <a:avLst/>
          </a:prstGeom>
          <a:noFill/>
          <a:ln w="0">
            <a:noFill/>
          </a:ln>
        </p:spPr>
        <p:txBody>
          <a:bodyPr anchor="ctr">
            <a:noAutofit/>
          </a:bodyPr>
          <a:p>
            <a:pPr>
              <a:lnSpc>
                <a:spcPct val="100000"/>
              </a:lnSpc>
            </a:pPr>
            <a:fld id="{2D751E42-A340-47DE-AE0B-2B0C34D59E1E}" type="slidenum">
              <a:rPr b="1" lang="en-US" sz="700" spc="-1" strike="noStrike">
                <a:solidFill>
                  <a:srgbClr val="c7c8ca"/>
                </a:solidFill>
                <a:latin typeface="Manuale"/>
                <a:ea typeface="Manuale"/>
              </a:rPr>
              <a:t>&lt;number&gt;</a:t>
            </a:fld>
            <a:endParaRPr b="0" lang="en-CA" sz="700" spc="-1" strike="noStrike">
              <a:latin typeface="Times New Roman"/>
            </a:endParaRPr>
          </a:p>
        </p:txBody>
      </p:sp>
      <p:sp>
        <p:nvSpPr>
          <p:cNvPr id="528" name="TextShape 2"/>
          <p:cNvSpPr txBox="1"/>
          <p:nvPr/>
        </p:nvSpPr>
        <p:spPr>
          <a:xfrm>
            <a:off x="1396080" y="556920"/>
            <a:ext cx="10345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The Persistent Risk Profile of High-Risk Gamblers</a:t>
            </a:r>
            <a:endParaRPr b="0" lang="en-US" sz="2500" spc="-1" strike="noStrike">
              <a:solidFill>
                <a:srgbClr val="1e1e1e"/>
              </a:solidFill>
              <a:latin typeface="Arial"/>
            </a:endParaRPr>
          </a:p>
        </p:txBody>
      </p:sp>
      <p:graphicFrame>
        <p:nvGraphicFramePr>
          <p:cNvPr id="529" name="Chart 4"/>
          <p:cNvGraphicFramePr/>
          <p:nvPr/>
        </p:nvGraphicFramePr>
        <p:xfrm>
          <a:off x="693360" y="2131200"/>
          <a:ext cx="10694520" cy="3939480"/>
        </p:xfrm>
        <a:graphic>
          <a:graphicData uri="http://schemas.openxmlformats.org/drawingml/2006/chart">
            <c:chart xmlns:c="http://schemas.openxmlformats.org/drawingml/2006/chart" xmlns:r="http://schemas.openxmlformats.org/officeDocument/2006/relationships" r:id="rId1"/>
          </a:graphicData>
        </a:graphic>
      </p:graphicFrame>
      <p:sp>
        <p:nvSpPr>
          <p:cNvPr id="530" name="CustomShape 3"/>
          <p:cNvSpPr/>
          <p:nvPr/>
        </p:nvSpPr>
        <p:spPr>
          <a:xfrm>
            <a:off x="5090400" y="6049080"/>
            <a:ext cx="69120" cy="6912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p:style>
      </p:sp>
      <p:sp>
        <p:nvSpPr>
          <p:cNvPr id="531" name="CustomShape 4"/>
          <p:cNvSpPr/>
          <p:nvPr/>
        </p:nvSpPr>
        <p:spPr>
          <a:xfrm>
            <a:off x="5111640" y="5940360"/>
            <a:ext cx="1866960" cy="2577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CA" sz="1100" spc="-1" strike="noStrike">
                <a:solidFill>
                  <a:srgbClr val="768da0"/>
                </a:solidFill>
                <a:latin typeface="Calibri"/>
              </a:rPr>
              <a:t>Not statistically significant</a:t>
            </a:r>
            <a:endParaRPr b="0" lang="en-CA" sz="1100" spc="-1" strike="noStrike">
              <a:latin typeface="Arial"/>
            </a:endParaRPr>
          </a:p>
        </p:txBody>
      </p:sp>
      <p:sp>
        <p:nvSpPr>
          <p:cNvPr id="532" name="CustomShape 5"/>
          <p:cNvSpPr/>
          <p:nvPr/>
        </p:nvSpPr>
        <p:spPr>
          <a:xfrm>
            <a:off x="475920" y="6425640"/>
            <a:ext cx="11638800" cy="212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CA" sz="800" spc="-1" strike="noStrike">
                <a:solidFill>
                  <a:srgbClr val="323e48"/>
                </a:solidFill>
                <a:latin typeface="Calibri"/>
              </a:rPr>
              <a:t>Note: </a:t>
            </a:r>
            <a:r>
              <a:rPr b="0" lang="en-CA" sz="800" spc="-1" strike="noStrike">
                <a:solidFill>
                  <a:srgbClr val="323e48"/>
                </a:solidFill>
                <a:latin typeface="Calibri"/>
              </a:rPr>
              <a:t>Figure depicts proportion of PGSI problem gambling and associated key risk factors.  Most results are positively correlated (p≤.001; Wave 1 and 3 Lost Employment, p&lt;.05). Wave 1 negative impact on household income not significant.</a:t>
            </a:r>
            <a:endParaRPr b="0" lang="en-CA" sz="800" spc="-1" strike="noStrike">
              <a:latin typeface="Arial"/>
            </a:endParaRPr>
          </a:p>
        </p:txBody>
      </p:sp>
      <p:sp>
        <p:nvSpPr>
          <p:cNvPr id="533" name="TextShape 6"/>
          <p:cNvSpPr txBox="1"/>
          <p:nvPr/>
        </p:nvSpPr>
        <p:spPr>
          <a:xfrm>
            <a:off x="864720" y="1283400"/>
            <a:ext cx="11154240" cy="1403640"/>
          </a:xfrm>
          <a:prstGeom prst="rect">
            <a:avLst/>
          </a:prstGeom>
          <a:noFill/>
          <a:ln w="0">
            <a:noFill/>
          </a:ln>
        </p:spPr>
        <p:txBody>
          <a:bodyPr>
            <a:noAutofit/>
          </a:bodyPr>
          <a:p>
            <a:pPr marL="52560" indent="-52200">
              <a:lnSpc>
                <a:spcPct val="90000"/>
              </a:lnSpc>
              <a:spcBef>
                <a:spcPts val="1001"/>
              </a:spcBef>
              <a:buClr>
                <a:srgbClr val="323e48"/>
              </a:buClr>
              <a:buFont typeface="Wingdings" charset="2"/>
              <a:buChar char=""/>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High risk gambling is predicted by severe mental health concerns, negative financial impacts and gambling motives, intoxicated online gambling</a:t>
            </a:r>
            <a:endParaRPr b="0" lang="en-US" sz="1700" spc="-1" strike="noStrike">
              <a:solidFill>
                <a:srgbClr val="1e1e1e"/>
              </a:solidFill>
              <a:latin typeface="Open Sans"/>
            </a:endParaRPr>
          </a:p>
        </p:txBody>
      </p:sp>
      <p:sp>
        <p:nvSpPr>
          <p:cNvPr id="534" name="Line 7"/>
          <p:cNvSpPr/>
          <p:nvPr/>
        </p:nvSpPr>
        <p:spPr>
          <a:xfrm>
            <a:off x="-162360" y="1916280"/>
            <a:ext cx="11302560" cy="360"/>
          </a:xfrm>
          <a:prstGeom prst="line">
            <a:avLst/>
          </a:prstGeom>
          <a:ln w="57150">
            <a:solidFill>
              <a:schemeClr val="accent3"/>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TextShape 1"/>
          <p:cNvSpPr txBox="1"/>
          <p:nvPr/>
        </p:nvSpPr>
        <p:spPr>
          <a:xfrm>
            <a:off x="1269000" y="1216800"/>
            <a:ext cx="9590040" cy="1655280"/>
          </a:xfrm>
          <a:prstGeom prst="rect">
            <a:avLst/>
          </a:prstGeom>
          <a:noFill/>
          <a:ln w="0">
            <a:noFill/>
          </a:ln>
        </p:spPr>
        <p:txBody>
          <a:bodyPr anchor="ctr">
            <a:noAutofit/>
          </a:bodyPr>
          <a:p>
            <a:pPr algn="ctr">
              <a:lnSpc>
                <a:spcPct val="90000"/>
              </a:lnSpc>
              <a:spcBef>
                <a:spcPts val="1001"/>
              </a:spcBef>
              <a:tabLst>
                <a:tab algn="l" pos="0"/>
              </a:tabLst>
            </a:pPr>
            <a:r>
              <a:rPr b="1" lang="en-CA" sz="6000" spc="-1" strike="noStrike">
                <a:solidFill>
                  <a:srgbClr val="ffffff"/>
                </a:solidFill>
                <a:latin typeface="Open Sans"/>
                <a:ea typeface="Open Sans"/>
              </a:rPr>
              <a:t>Key Populations</a:t>
            </a:r>
            <a:endParaRPr b="0" lang="en-CA" sz="6000" spc="-1" strike="noStrike">
              <a:latin typeface="Arial"/>
            </a:endParaRPr>
          </a:p>
        </p:txBody>
      </p:sp>
      <p:sp>
        <p:nvSpPr>
          <p:cNvPr id="536" name="TextShape 2"/>
          <p:cNvSpPr txBox="1"/>
          <p:nvPr/>
        </p:nvSpPr>
        <p:spPr>
          <a:xfrm>
            <a:off x="282240" y="6540480"/>
            <a:ext cx="582120" cy="236160"/>
          </a:xfrm>
          <a:prstGeom prst="rect">
            <a:avLst/>
          </a:prstGeom>
          <a:noFill/>
          <a:ln w="0">
            <a:noFill/>
          </a:ln>
        </p:spPr>
        <p:txBody>
          <a:bodyPr anchor="ctr">
            <a:noAutofit/>
          </a:bodyPr>
          <a:p>
            <a:pPr>
              <a:lnSpc>
                <a:spcPct val="100000"/>
              </a:lnSpc>
            </a:pPr>
            <a:fld id="{2DB41366-CAED-4A49-A69D-FEAE8B2C9DAC}" type="slidenum">
              <a:rPr b="1" lang="en-US" sz="700" spc="-1" strike="noStrike">
                <a:solidFill>
                  <a:srgbClr val="8f9295"/>
                </a:solidFill>
                <a:latin typeface="Manuale"/>
                <a:ea typeface="Manuale"/>
              </a:rPr>
              <a:t>&lt;number&gt;</a:t>
            </a:fld>
            <a:endParaRPr b="0" lang="en-CA" sz="700" spc="-1" strike="noStrike">
              <a:latin typeface="Times New Roman"/>
            </a:endParaRPr>
          </a:p>
        </p:txBody>
      </p:sp>
      <p:pic>
        <p:nvPicPr>
          <p:cNvPr id="537" name="Picture 4" descr=""/>
          <p:cNvPicPr/>
          <p:nvPr/>
        </p:nvPicPr>
        <p:blipFill>
          <a:blip r:embed="rId1"/>
          <a:stretch/>
        </p:blipFill>
        <p:spPr>
          <a:xfrm>
            <a:off x="402840" y="5428080"/>
            <a:ext cx="1112040" cy="111204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TextShape 1"/>
          <p:cNvSpPr txBox="1"/>
          <p:nvPr/>
        </p:nvSpPr>
        <p:spPr>
          <a:xfrm>
            <a:off x="282240" y="6540480"/>
            <a:ext cx="582120" cy="236160"/>
          </a:xfrm>
          <a:prstGeom prst="rect">
            <a:avLst/>
          </a:prstGeom>
          <a:noFill/>
          <a:ln w="0">
            <a:noFill/>
          </a:ln>
        </p:spPr>
        <p:txBody>
          <a:bodyPr anchor="ctr">
            <a:noAutofit/>
          </a:bodyPr>
          <a:p>
            <a:pPr>
              <a:lnSpc>
                <a:spcPct val="100000"/>
              </a:lnSpc>
            </a:pPr>
            <a:fld id="{50B48B90-069B-4F42-A48E-AC9BEA7F4431}" type="slidenum">
              <a:rPr b="1" lang="en-US" sz="700" spc="-1" strike="noStrike">
                <a:solidFill>
                  <a:srgbClr val="c7c8ca"/>
                </a:solidFill>
                <a:latin typeface="Manuale"/>
                <a:ea typeface="Manuale"/>
              </a:rPr>
              <a:t>&lt;number&gt;</a:t>
            </a:fld>
            <a:endParaRPr b="0" lang="en-CA" sz="700" spc="-1" strike="noStrike">
              <a:latin typeface="Times New Roman"/>
            </a:endParaRPr>
          </a:p>
        </p:txBody>
      </p:sp>
      <p:sp>
        <p:nvSpPr>
          <p:cNvPr id="539" name="TextShape 2"/>
          <p:cNvSpPr txBox="1"/>
          <p:nvPr/>
        </p:nvSpPr>
        <p:spPr>
          <a:xfrm>
            <a:off x="1396080" y="556920"/>
            <a:ext cx="10345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Young Adults (18-24 years)</a:t>
            </a:r>
            <a:endParaRPr b="0" lang="en-US" sz="2500" spc="-1" strike="noStrike">
              <a:solidFill>
                <a:srgbClr val="1e1e1e"/>
              </a:solidFill>
              <a:latin typeface="Arial"/>
            </a:endParaRPr>
          </a:p>
        </p:txBody>
      </p:sp>
      <p:graphicFrame>
        <p:nvGraphicFramePr>
          <p:cNvPr id="540" name="Chart 4"/>
          <p:cNvGraphicFramePr/>
          <p:nvPr/>
        </p:nvGraphicFramePr>
        <p:xfrm>
          <a:off x="443520" y="2131200"/>
          <a:ext cx="11359080" cy="4114800"/>
        </p:xfrm>
        <a:graphic>
          <a:graphicData uri="http://schemas.openxmlformats.org/drawingml/2006/chart">
            <c:chart xmlns:c="http://schemas.openxmlformats.org/drawingml/2006/chart" xmlns:r="http://schemas.openxmlformats.org/officeDocument/2006/relationships" r:id="rId1"/>
          </a:graphicData>
        </a:graphic>
      </p:graphicFrame>
      <p:sp>
        <p:nvSpPr>
          <p:cNvPr id="541" name="CustomShape 3"/>
          <p:cNvSpPr/>
          <p:nvPr/>
        </p:nvSpPr>
        <p:spPr>
          <a:xfrm>
            <a:off x="5214240" y="6201720"/>
            <a:ext cx="74520" cy="74520"/>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p:style>
      </p:sp>
      <p:sp>
        <p:nvSpPr>
          <p:cNvPr id="542" name="CustomShape 4"/>
          <p:cNvSpPr/>
          <p:nvPr/>
        </p:nvSpPr>
        <p:spPr>
          <a:xfrm>
            <a:off x="5258880" y="6115680"/>
            <a:ext cx="2367000" cy="2577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CA" sz="1100" spc="-1" strike="noStrike">
                <a:solidFill>
                  <a:srgbClr val="768da0"/>
                </a:solidFill>
                <a:latin typeface="Calibri"/>
              </a:rPr>
              <a:t>Not statistically significant</a:t>
            </a:r>
            <a:endParaRPr b="0" lang="en-CA" sz="1100" spc="-1" strike="noStrike">
              <a:latin typeface="Arial"/>
            </a:endParaRPr>
          </a:p>
        </p:txBody>
      </p:sp>
      <p:sp>
        <p:nvSpPr>
          <p:cNvPr id="543" name="TextShape 5"/>
          <p:cNvSpPr txBox="1"/>
          <p:nvPr/>
        </p:nvSpPr>
        <p:spPr>
          <a:xfrm>
            <a:off x="864720" y="1283400"/>
            <a:ext cx="11327040" cy="1403640"/>
          </a:xfrm>
          <a:prstGeom prst="rect">
            <a:avLst/>
          </a:prstGeom>
          <a:noFill/>
          <a:ln w="0">
            <a:noFill/>
          </a:ln>
        </p:spPr>
        <p:txBody>
          <a:bodyPr>
            <a:noAutofit/>
          </a:bodyPr>
          <a:p>
            <a:pPr marL="52560" indent="-52200">
              <a:lnSpc>
                <a:spcPct val="90000"/>
              </a:lnSpc>
              <a:spcBef>
                <a:spcPts val="1001"/>
              </a:spcBef>
              <a:buClr>
                <a:srgbClr val="323e48"/>
              </a:buClr>
              <a:buFont typeface="Wingdings" charset="2"/>
              <a:buChar char=""/>
            </a:pPr>
            <a:r>
              <a:rPr b="0" lang="en-CA" sz="1700" spc="-1" strike="noStrike">
                <a:solidFill>
                  <a:srgbClr val="323e48"/>
                </a:solidFill>
                <a:latin typeface="Open Sans"/>
                <a:ea typeface="Open Sans"/>
              </a:rPr>
              <a:t> </a:t>
            </a:r>
            <a:r>
              <a:rPr b="0" lang="en-CA" sz="1700" spc="-1" strike="noStrike">
                <a:solidFill>
                  <a:srgbClr val="323e48"/>
                </a:solidFill>
                <a:latin typeface="Open Sans"/>
                <a:ea typeface="Open Sans"/>
              </a:rPr>
              <a:t>Financial risk factors and intoxicated online gambling, key areas of concern in the first year of the pandemic</a:t>
            </a:r>
            <a:endParaRPr b="0" lang="en-US" sz="1700" spc="-1" strike="noStrike">
              <a:solidFill>
                <a:srgbClr val="1e1e1e"/>
              </a:solidFill>
              <a:latin typeface="Open Sans"/>
            </a:endParaRPr>
          </a:p>
        </p:txBody>
      </p:sp>
      <p:sp>
        <p:nvSpPr>
          <p:cNvPr id="544" name="CustomShape 6"/>
          <p:cNvSpPr/>
          <p:nvPr/>
        </p:nvSpPr>
        <p:spPr>
          <a:xfrm>
            <a:off x="210600" y="6432840"/>
            <a:ext cx="11638800" cy="212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CA" sz="800" spc="-1" strike="noStrike">
                <a:solidFill>
                  <a:srgbClr val="323e48"/>
                </a:solidFill>
                <a:latin typeface="Calibri"/>
              </a:rPr>
              <a:t>Note: </a:t>
            </a:r>
            <a:r>
              <a:rPr b="0" lang="en-CA" sz="800" spc="-1" strike="noStrike">
                <a:solidFill>
                  <a:srgbClr val="323e48"/>
                </a:solidFill>
                <a:latin typeface="Calibri"/>
              </a:rPr>
              <a:t>Figure depicts proportion of 18-24 year olds and associated key risk factors across waves of data collection.  Most results are positively correlated (p&lt;.05). </a:t>
            </a:r>
            <a:endParaRPr b="0" lang="en-CA" sz="800" spc="-1" strike="noStrike">
              <a:latin typeface="Arial"/>
            </a:endParaRPr>
          </a:p>
        </p:txBody>
      </p:sp>
      <p:sp>
        <p:nvSpPr>
          <p:cNvPr id="545" name="Line 7"/>
          <p:cNvSpPr/>
          <p:nvPr/>
        </p:nvSpPr>
        <p:spPr>
          <a:xfrm>
            <a:off x="-108720" y="1712880"/>
            <a:ext cx="11665440" cy="360"/>
          </a:xfrm>
          <a:prstGeom prst="line">
            <a:avLst/>
          </a:prstGeom>
          <a:ln w="57150">
            <a:solidFill>
              <a:schemeClr val="accent3"/>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6" name="TextShape 1"/>
          <p:cNvSpPr txBox="1"/>
          <p:nvPr/>
        </p:nvSpPr>
        <p:spPr>
          <a:xfrm>
            <a:off x="282240" y="6540480"/>
            <a:ext cx="582120" cy="236160"/>
          </a:xfrm>
          <a:prstGeom prst="rect">
            <a:avLst/>
          </a:prstGeom>
          <a:noFill/>
          <a:ln w="0">
            <a:noFill/>
          </a:ln>
        </p:spPr>
        <p:txBody>
          <a:bodyPr anchor="ctr">
            <a:noAutofit/>
          </a:bodyPr>
          <a:p>
            <a:pPr>
              <a:lnSpc>
                <a:spcPct val="100000"/>
              </a:lnSpc>
            </a:pPr>
            <a:fld id="{D6C8DFCB-5663-4772-A2FC-09EB401D0B31}" type="slidenum">
              <a:rPr b="1" lang="en-US" sz="700" spc="-1" strike="noStrike">
                <a:solidFill>
                  <a:srgbClr val="c7c8ca"/>
                </a:solidFill>
                <a:latin typeface="Manuale"/>
                <a:ea typeface="Manuale"/>
              </a:rPr>
              <a:t>&lt;number&gt;</a:t>
            </a:fld>
            <a:endParaRPr b="0" lang="en-CA" sz="700" spc="-1" strike="noStrike">
              <a:latin typeface="Times New Roman"/>
            </a:endParaRPr>
          </a:p>
        </p:txBody>
      </p:sp>
      <p:sp>
        <p:nvSpPr>
          <p:cNvPr id="547" name="TextShape 2"/>
          <p:cNvSpPr txBox="1"/>
          <p:nvPr/>
        </p:nvSpPr>
        <p:spPr>
          <a:xfrm>
            <a:off x="1396080" y="556920"/>
            <a:ext cx="10345680" cy="618840"/>
          </a:xfrm>
          <a:prstGeom prst="rect">
            <a:avLst/>
          </a:prstGeom>
          <a:noFill/>
          <a:ln w="0">
            <a:noFill/>
          </a:ln>
        </p:spPr>
        <p:txBody>
          <a:bodyPr anchor="ctr">
            <a:noAutofit/>
          </a:bodyPr>
          <a:p>
            <a:pPr>
              <a:lnSpc>
                <a:spcPct val="90000"/>
              </a:lnSpc>
            </a:pPr>
            <a:r>
              <a:rPr b="1" lang="en-CA" sz="2500" spc="-1" strike="noStrike">
                <a:solidFill>
                  <a:srgbClr val="191f24"/>
                </a:solidFill>
                <a:latin typeface="Open Sans"/>
                <a:ea typeface="Open Sans"/>
              </a:rPr>
              <a:t>Key Ethno-Cultural Groups</a:t>
            </a:r>
            <a:endParaRPr b="0" lang="en-US" sz="2500" spc="-1" strike="noStrike">
              <a:solidFill>
                <a:srgbClr val="1e1e1e"/>
              </a:solidFill>
              <a:latin typeface="Arial"/>
            </a:endParaRPr>
          </a:p>
        </p:txBody>
      </p:sp>
      <p:graphicFrame>
        <p:nvGraphicFramePr>
          <p:cNvPr id="548" name="Chart 4"/>
          <p:cNvGraphicFramePr/>
          <p:nvPr/>
        </p:nvGraphicFramePr>
        <p:xfrm>
          <a:off x="4710600" y="1485360"/>
          <a:ext cx="7843320" cy="5442120"/>
        </p:xfrm>
        <a:graphic>
          <a:graphicData uri="http://schemas.openxmlformats.org/drawingml/2006/chart">
            <c:chart xmlns:c="http://schemas.openxmlformats.org/drawingml/2006/chart" xmlns:r="http://schemas.openxmlformats.org/officeDocument/2006/relationships" r:id="rId1"/>
          </a:graphicData>
        </a:graphic>
      </p:graphicFrame>
      <p:sp>
        <p:nvSpPr>
          <p:cNvPr id="549" name="TextShape 3"/>
          <p:cNvSpPr txBox="1"/>
          <p:nvPr/>
        </p:nvSpPr>
        <p:spPr>
          <a:xfrm>
            <a:off x="415080" y="1682640"/>
            <a:ext cx="4575600" cy="4686120"/>
          </a:xfrm>
          <a:prstGeom prst="rect">
            <a:avLst/>
          </a:prstGeom>
          <a:noFill/>
          <a:ln w="0">
            <a:noFill/>
          </a:ln>
        </p:spPr>
        <p:txBody>
          <a:bodyPr>
            <a:normAutofit/>
          </a:bodyPr>
          <a:p>
            <a:pPr marL="52560" indent="-52200">
              <a:lnSpc>
                <a:spcPct val="90000"/>
              </a:lnSpc>
              <a:spcBef>
                <a:spcPts val="1001"/>
              </a:spcBef>
              <a:buClr>
                <a:srgbClr val="1a1a1a"/>
              </a:buClr>
              <a:buFont typeface=".AppleSystemUIFont"/>
              <a:buChar char=" "/>
            </a:pPr>
            <a:r>
              <a:rPr b="1" lang="en-CA" sz="1700" spc="-1" strike="noStrike">
                <a:solidFill>
                  <a:srgbClr val="1a1a1a"/>
                </a:solidFill>
                <a:latin typeface="Open Sans"/>
                <a:ea typeface="Open Sans"/>
              </a:rPr>
              <a:t>August and December 2020</a:t>
            </a:r>
            <a:endParaRPr b="0" lang="en-US" sz="1700" spc="-1" strike="noStrike">
              <a:solidFill>
                <a:srgbClr val="1e1e1e"/>
              </a:solidFill>
              <a:latin typeface="Open Sans"/>
            </a:endParaRPr>
          </a:p>
          <a:p>
            <a:pPr>
              <a:lnSpc>
                <a:spcPct val="90000"/>
              </a:lnSpc>
              <a:spcBef>
                <a:spcPts val="1001"/>
              </a:spcBef>
            </a:pPr>
            <a:endParaRPr b="0" lang="en-US" sz="1700" spc="-1" strike="noStrike">
              <a:solidFill>
                <a:srgbClr val="1e1e1e"/>
              </a:solidFill>
              <a:latin typeface="Open Sans"/>
            </a:endParaRPr>
          </a:p>
          <a:p>
            <a:pPr marL="52560" indent="-52200">
              <a:lnSpc>
                <a:spcPct val="90000"/>
              </a:lnSpc>
              <a:spcBef>
                <a:spcPts val="1001"/>
              </a:spcBef>
              <a:buClr>
                <a:srgbClr val="843c0b"/>
              </a:buClr>
              <a:buFont typeface=".AppleSystemUIFont"/>
              <a:buChar char=" "/>
            </a:pPr>
            <a:r>
              <a:rPr b="1" lang="en-CA" sz="1700" spc="-1" strike="noStrike">
                <a:solidFill>
                  <a:srgbClr val="843c0b"/>
                </a:solidFill>
                <a:latin typeface="Open Sans"/>
                <a:ea typeface="Open Sans"/>
              </a:rPr>
              <a:t>East Asian Gamblers:</a:t>
            </a:r>
            <a:endParaRPr b="0" lang="en-US" sz="1700" spc="-1" strike="noStrike">
              <a:solidFill>
                <a:srgbClr val="1e1e1e"/>
              </a:solidFill>
              <a:latin typeface="Open Sans"/>
            </a:endParaRPr>
          </a:p>
          <a:p>
            <a:pPr marL="52560" indent="-52200">
              <a:lnSpc>
                <a:spcPct val="90000"/>
              </a:lnSpc>
              <a:spcBef>
                <a:spcPts val="1001"/>
              </a:spcBef>
              <a:buClr>
                <a:srgbClr val="000000"/>
              </a:buClr>
              <a:buFont typeface="Wingdings" charset="2"/>
              <a:buChar char=""/>
            </a:pPr>
            <a:r>
              <a:rPr b="0" lang="en-CA" sz="1700" spc="-1" strike="noStrike">
                <a:solidFill>
                  <a:srgbClr val="000000"/>
                </a:solidFill>
                <a:latin typeface="Open Sans"/>
                <a:ea typeface="Open Sans"/>
              </a:rPr>
              <a:t> </a:t>
            </a:r>
            <a:r>
              <a:rPr b="0" lang="en-CA" sz="1700" spc="-1" strike="noStrike">
                <a:solidFill>
                  <a:srgbClr val="000000"/>
                </a:solidFill>
                <a:latin typeface="Open Sans"/>
                <a:ea typeface="Open Sans"/>
              </a:rPr>
              <a:t>&gt;20% high risk </a:t>
            </a:r>
            <a:r>
              <a:rPr b="1" lang="en-CA" sz="1700" spc="-1" strike="noStrike">
                <a:solidFill>
                  <a:srgbClr val="000000"/>
                </a:solidFill>
                <a:latin typeface="Open Sans"/>
                <a:ea typeface="Open Sans"/>
              </a:rPr>
              <a:t>problem gambling</a:t>
            </a:r>
            <a:endParaRPr b="0" lang="en-US" sz="1700" spc="-1" strike="noStrike">
              <a:solidFill>
                <a:srgbClr val="1e1e1e"/>
              </a:solidFill>
              <a:latin typeface="Open Sans"/>
            </a:endParaRPr>
          </a:p>
          <a:p>
            <a:pPr marL="52560" indent="-52200">
              <a:lnSpc>
                <a:spcPct val="90000"/>
              </a:lnSpc>
              <a:spcBef>
                <a:spcPts val="1001"/>
              </a:spcBef>
              <a:buClr>
                <a:srgbClr val="000000"/>
              </a:buClr>
              <a:buFont typeface="Wingdings" charset="2"/>
              <a:buChar char=""/>
            </a:pPr>
            <a:r>
              <a:rPr b="0" lang="en-CA" sz="1700" spc="-1" strike="noStrike">
                <a:solidFill>
                  <a:srgbClr val="000000"/>
                </a:solidFill>
                <a:latin typeface="Open Sans"/>
                <a:ea typeface="Open Sans"/>
              </a:rPr>
              <a:t> </a:t>
            </a:r>
            <a:r>
              <a:rPr b="0" lang="en-CA" sz="1700" spc="-1" strike="noStrike">
                <a:solidFill>
                  <a:srgbClr val="000000"/>
                </a:solidFill>
                <a:latin typeface="Open Sans"/>
                <a:ea typeface="Open Sans"/>
              </a:rPr>
              <a:t>&gt;40% </a:t>
            </a:r>
            <a:r>
              <a:rPr b="1" lang="en-CA" sz="1700" spc="-1" strike="noStrike">
                <a:solidFill>
                  <a:srgbClr val="000000"/>
                </a:solidFill>
                <a:latin typeface="Open Sans"/>
                <a:ea typeface="Open Sans"/>
              </a:rPr>
              <a:t>neg. impact on HHI</a:t>
            </a:r>
            <a:endParaRPr b="0" lang="en-US" sz="1700" spc="-1" strike="noStrike">
              <a:solidFill>
                <a:srgbClr val="1e1e1e"/>
              </a:solidFill>
              <a:latin typeface="Open Sans"/>
            </a:endParaRPr>
          </a:p>
          <a:p>
            <a:pPr marL="52560" indent="-52200">
              <a:lnSpc>
                <a:spcPct val="90000"/>
              </a:lnSpc>
              <a:spcBef>
                <a:spcPts val="1001"/>
              </a:spcBef>
              <a:buClr>
                <a:srgbClr val="000000"/>
              </a:buClr>
              <a:buFont typeface="Wingdings" charset="2"/>
              <a:buChar char=""/>
            </a:pPr>
            <a:r>
              <a:rPr b="0" lang="en-CA" sz="1700" spc="-1" strike="noStrike">
                <a:solidFill>
                  <a:srgbClr val="000000"/>
                </a:solidFill>
                <a:latin typeface="Open Sans"/>
                <a:ea typeface="Open Sans"/>
              </a:rPr>
              <a:t> </a:t>
            </a:r>
            <a:r>
              <a:rPr b="0" lang="en-CA" sz="1700" spc="-1" strike="noStrike">
                <a:solidFill>
                  <a:srgbClr val="000000"/>
                </a:solidFill>
                <a:latin typeface="Open Sans"/>
                <a:ea typeface="Open Sans"/>
              </a:rPr>
              <a:t>&gt;40% gambling to </a:t>
            </a:r>
            <a:r>
              <a:rPr b="1" lang="en-CA" sz="1700" spc="-1" strike="noStrike">
                <a:solidFill>
                  <a:srgbClr val="000000"/>
                </a:solidFill>
                <a:latin typeface="Open Sans"/>
                <a:ea typeface="Open Sans"/>
              </a:rPr>
              <a:t>earn income</a:t>
            </a:r>
            <a:endParaRPr b="0" lang="en-US" sz="1700" spc="-1" strike="noStrike">
              <a:solidFill>
                <a:srgbClr val="1e1e1e"/>
              </a:solidFill>
              <a:latin typeface="Open Sans"/>
            </a:endParaRPr>
          </a:p>
          <a:p>
            <a:pPr>
              <a:lnSpc>
                <a:spcPct val="90000"/>
              </a:lnSpc>
              <a:spcBef>
                <a:spcPts val="1001"/>
              </a:spcBef>
              <a:tabLst>
                <a:tab algn="l" pos="0"/>
              </a:tabLst>
            </a:pPr>
            <a:endParaRPr b="0" lang="en-US" sz="1700" spc="-1" strike="noStrike">
              <a:solidFill>
                <a:srgbClr val="1e1e1e"/>
              </a:solidFill>
              <a:latin typeface="Open Sans"/>
            </a:endParaRPr>
          </a:p>
          <a:p>
            <a:pPr>
              <a:lnSpc>
                <a:spcPct val="90000"/>
              </a:lnSpc>
              <a:spcBef>
                <a:spcPts val="1001"/>
              </a:spcBef>
              <a:tabLst>
                <a:tab algn="l" pos="0"/>
              </a:tabLst>
            </a:pPr>
            <a:r>
              <a:rPr b="1" lang="en-CA" sz="1700" spc="-1" strike="noStrike">
                <a:solidFill>
                  <a:srgbClr val="843c0b"/>
                </a:solidFill>
                <a:latin typeface="Open Sans"/>
                <a:ea typeface="Open Sans"/>
              </a:rPr>
              <a:t>South Asian Gamblers:</a:t>
            </a:r>
            <a:endParaRPr b="0" lang="en-US" sz="1700" spc="-1" strike="noStrike">
              <a:solidFill>
                <a:srgbClr val="1e1e1e"/>
              </a:solidFill>
              <a:latin typeface="Open Sans"/>
            </a:endParaRPr>
          </a:p>
          <a:p>
            <a:pPr marL="52560" indent="-52200">
              <a:lnSpc>
                <a:spcPct val="90000"/>
              </a:lnSpc>
              <a:spcBef>
                <a:spcPts val="1001"/>
              </a:spcBef>
              <a:buClr>
                <a:srgbClr val="000000"/>
              </a:buClr>
              <a:buFont typeface="Wingdings" charset="2"/>
              <a:buChar char=""/>
              <a:tabLst>
                <a:tab algn="l" pos="0"/>
              </a:tabLst>
            </a:pPr>
            <a:r>
              <a:rPr b="0" lang="en-CA" sz="1700" spc="-1" strike="noStrike">
                <a:solidFill>
                  <a:srgbClr val="000000"/>
                </a:solidFill>
                <a:latin typeface="Open Sans"/>
                <a:ea typeface="Open Sans"/>
              </a:rPr>
              <a:t> </a:t>
            </a:r>
            <a:r>
              <a:rPr b="0" lang="en-CA" sz="1700" spc="-1" strike="noStrike">
                <a:solidFill>
                  <a:srgbClr val="000000"/>
                </a:solidFill>
                <a:latin typeface="Open Sans"/>
                <a:ea typeface="Open Sans"/>
              </a:rPr>
              <a:t>&gt;18% high risk </a:t>
            </a:r>
            <a:r>
              <a:rPr b="1" lang="en-CA" sz="1700" spc="-1" strike="noStrike">
                <a:solidFill>
                  <a:srgbClr val="000000"/>
                </a:solidFill>
                <a:latin typeface="Open Sans"/>
                <a:ea typeface="Open Sans"/>
              </a:rPr>
              <a:t>problem gambling</a:t>
            </a:r>
            <a:endParaRPr b="0" lang="en-US" sz="1700" spc="-1" strike="noStrike">
              <a:solidFill>
                <a:srgbClr val="1e1e1e"/>
              </a:solidFill>
              <a:latin typeface="Open Sans"/>
            </a:endParaRPr>
          </a:p>
          <a:p>
            <a:pPr marL="52560" indent="-52200">
              <a:lnSpc>
                <a:spcPct val="90000"/>
              </a:lnSpc>
              <a:spcBef>
                <a:spcPts val="1001"/>
              </a:spcBef>
              <a:buClr>
                <a:srgbClr val="000000"/>
              </a:buClr>
              <a:buFont typeface="Wingdings" charset="2"/>
              <a:buChar char=""/>
              <a:tabLst>
                <a:tab algn="l" pos="0"/>
              </a:tabLst>
            </a:pPr>
            <a:r>
              <a:rPr b="0" lang="en-CA" sz="1700" spc="-1" strike="noStrike">
                <a:solidFill>
                  <a:srgbClr val="000000"/>
                </a:solidFill>
                <a:latin typeface="Open Sans"/>
                <a:ea typeface="Open Sans"/>
              </a:rPr>
              <a:t> </a:t>
            </a:r>
            <a:r>
              <a:rPr b="0" lang="en-CA" sz="1700" spc="-1" strike="noStrike">
                <a:solidFill>
                  <a:srgbClr val="000000"/>
                </a:solidFill>
                <a:latin typeface="Open Sans"/>
                <a:ea typeface="Open Sans"/>
              </a:rPr>
              <a:t>2x odds of </a:t>
            </a:r>
            <a:r>
              <a:rPr b="1" lang="en-CA" sz="1700" spc="-1" strike="noStrike">
                <a:solidFill>
                  <a:srgbClr val="000000"/>
                </a:solidFill>
                <a:latin typeface="Open Sans"/>
                <a:ea typeface="Open Sans"/>
              </a:rPr>
              <a:t>severe anxiety </a:t>
            </a:r>
            <a:r>
              <a:rPr b="0" lang="en-CA" sz="1700" spc="-1" strike="noStrike">
                <a:solidFill>
                  <a:srgbClr val="000000"/>
                </a:solidFill>
                <a:latin typeface="Open Sans"/>
                <a:ea typeface="Open Sans"/>
              </a:rPr>
              <a:t>and </a:t>
            </a:r>
            <a:r>
              <a:rPr b="1" lang="en-CA" sz="1700" spc="-1" strike="noStrike">
                <a:solidFill>
                  <a:srgbClr val="000000"/>
                </a:solidFill>
                <a:latin typeface="Open Sans"/>
                <a:ea typeface="Open Sans"/>
              </a:rPr>
              <a:t>depression</a:t>
            </a:r>
            <a:endParaRPr b="0" lang="en-US" sz="1700" spc="-1" strike="noStrike">
              <a:solidFill>
                <a:srgbClr val="1e1e1e"/>
              </a:solidFill>
              <a:latin typeface="Open Sans"/>
            </a:endParaRPr>
          </a:p>
          <a:p>
            <a:pPr marL="52560" indent="-52200">
              <a:lnSpc>
                <a:spcPct val="90000"/>
              </a:lnSpc>
              <a:spcBef>
                <a:spcPts val="1001"/>
              </a:spcBef>
              <a:buClr>
                <a:srgbClr val="000000"/>
              </a:buClr>
              <a:buFont typeface="Wingdings" charset="2"/>
              <a:buChar char=""/>
              <a:tabLst>
                <a:tab algn="l" pos="0"/>
              </a:tabLst>
            </a:pPr>
            <a:r>
              <a:rPr b="0" lang="en-CA" sz="1700" spc="-1" strike="noStrike">
                <a:solidFill>
                  <a:srgbClr val="000000"/>
                </a:solidFill>
                <a:latin typeface="Open Sans"/>
                <a:ea typeface="Open Sans"/>
              </a:rPr>
              <a:t> </a:t>
            </a:r>
            <a:r>
              <a:rPr b="0" lang="en-CA" sz="1700" spc="-1" strike="noStrike">
                <a:solidFill>
                  <a:srgbClr val="000000"/>
                </a:solidFill>
                <a:latin typeface="Open Sans"/>
                <a:ea typeface="Open Sans"/>
              </a:rPr>
              <a:t>39% </a:t>
            </a:r>
            <a:r>
              <a:rPr b="1" lang="en-CA" sz="1700" spc="-1" strike="noStrike">
                <a:solidFill>
                  <a:srgbClr val="000000"/>
                </a:solidFill>
                <a:latin typeface="Open Sans"/>
                <a:ea typeface="Open Sans"/>
              </a:rPr>
              <a:t>cannabis intoxicated </a:t>
            </a:r>
            <a:r>
              <a:rPr b="0" lang="en-CA" sz="1700" spc="-1" strike="noStrike">
                <a:solidFill>
                  <a:srgbClr val="000000"/>
                </a:solidFill>
                <a:latin typeface="Open Sans"/>
                <a:ea typeface="Open Sans"/>
              </a:rPr>
              <a:t>online gambling</a:t>
            </a:r>
            <a:endParaRPr b="0" lang="en-US" sz="1700" spc="-1" strike="noStrike">
              <a:solidFill>
                <a:srgbClr val="1e1e1e"/>
              </a:solidFill>
              <a:latin typeface="Open Sans"/>
            </a:endParaRPr>
          </a:p>
          <a:p>
            <a:pPr marL="52560" indent="-52200">
              <a:lnSpc>
                <a:spcPct val="90000"/>
              </a:lnSpc>
              <a:spcBef>
                <a:spcPts val="1001"/>
              </a:spcBef>
              <a:buClr>
                <a:srgbClr val="000000"/>
              </a:buClr>
              <a:buFont typeface="Wingdings" charset="2"/>
              <a:buChar char=""/>
              <a:tabLst>
                <a:tab algn="l" pos="0"/>
              </a:tabLst>
            </a:pPr>
            <a:r>
              <a:rPr b="0" lang="en-CA" sz="1700" spc="-1" strike="noStrike">
                <a:solidFill>
                  <a:srgbClr val="000000"/>
                </a:solidFill>
                <a:latin typeface="Open Sans"/>
                <a:ea typeface="Open Sans"/>
              </a:rPr>
              <a:t> </a:t>
            </a:r>
            <a:r>
              <a:rPr b="0" lang="en-CA" sz="1700" spc="-1" strike="noStrike">
                <a:solidFill>
                  <a:srgbClr val="000000"/>
                </a:solidFill>
                <a:latin typeface="Open Sans"/>
                <a:ea typeface="Open Sans"/>
              </a:rPr>
              <a:t>&gt;40% gambling to </a:t>
            </a:r>
            <a:r>
              <a:rPr b="1" lang="en-CA" sz="1700" spc="-1" strike="noStrike">
                <a:solidFill>
                  <a:srgbClr val="000000"/>
                </a:solidFill>
                <a:latin typeface="Open Sans"/>
                <a:ea typeface="Open Sans"/>
              </a:rPr>
              <a:t>earn income</a:t>
            </a:r>
            <a:endParaRPr b="0" lang="en-US" sz="1700" spc="-1" strike="noStrike">
              <a:solidFill>
                <a:srgbClr val="1e1e1e"/>
              </a:solidFill>
              <a:latin typeface="Open Sans"/>
            </a:endParaRPr>
          </a:p>
        </p:txBody>
      </p:sp>
      <p:sp>
        <p:nvSpPr>
          <p:cNvPr id="550" name="Line 4"/>
          <p:cNvSpPr/>
          <p:nvPr/>
        </p:nvSpPr>
        <p:spPr>
          <a:xfrm>
            <a:off x="-145800" y="2100240"/>
            <a:ext cx="3784320" cy="360"/>
          </a:xfrm>
          <a:prstGeom prst="line">
            <a:avLst/>
          </a:prstGeom>
          <a:ln w="57150">
            <a:solidFill>
              <a:schemeClr val="accent3"/>
            </a:solidFill>
          </a:ln>
        </p:spPr>
        <p:style>
          <a:lnRef idx="1">
            <a:schemeClr val="accent1"/>
          </a:lnRef>
          <a:fillRef idx="0">
            <a:schemeClr val="accent1"/>
          </a:fillRef>
          <a:effectRef idx="0">
            <a:schemeClr val="accent1"/>
          </a:effectRef>
          <a:fontRef idx="minor"/>
        </p:style>
      </p:sp>
      <p:sp>
        <p:nvSpPr>
          <p:cNvPr id="551" name="CustomShape 5"/>
          <p:cNvSpPr/>
          <p:nvPr/>
        </p:nvSpPr>
        <p:spPr>
          <a:xfrm>
            <a:off x="6146640" y="1069200"/>
            <a:ext cx="5295600" cy="5166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CA" sz="1400" spc="-1" strike="noStrike">
                <a:solidFill>
                  <a:srgbClr val="404040"/>
                </a:solidFill>
                <a:latin typeface="Calibri"/>
              </a:rPr>
              <a:t>July 2021: Cross-Canada Assessment of At-Risk Gambling Populations (n=5,003)</a:t>
            </a:r>
            <a:endParaRPr b="0" lang="en-CA" sz="14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TextShape 1"/>
          <p:cNvSpPr txBox="1"/>
          <p:nvPr/>
        </p:nvSpPr>
        <p:spPr>
          <a:xfrm>
            <a:off x="1269000" y="1216800"/>
            <a:ext cx="9590040" cy="1655280"/>
          </a:xfrm>
          <a:prstGeom prst="rect">
            <a:avLst/>
          </a:prstGeom>
          <a:noFill/>
          <a:ln w="0">
            <a:noFill/>
          </a:ln>
        </p:spPr>
        <p:txBody>
          <a:bodyPr anchor="ctr">
            <a:noAutofit/>
          </a:bodyPr>
          <a:p>
            <a:pPr algn="ctr">
              <a:lnSpc>
                <a:spcPct val="90000"/>
              </a:lnSpc>
              <a:spcBef>
                <a:spcPts val="1001"/>
              </a:spcBef>
              <a:tabLst>
                <a:tab algn="l" pos="0"/>
              </a:tabLst>
            </a:pPr>
            <a:r>
              <a:rPr b="1" lang="en-CA" sz="6000" spc="-1" strike="noStrike">
                <a:solidFill>
                  <a:srgbClr val="e7e6e6"/>
                </a:solidFill>
                <a:latin typeface="Open Sans"/>
                <a:ea typeface="Open Sans"/>
              </a:rPr>
              <a:t>Implications and Next Steps</a:t>
            </a:r>
            <a:endParaRPr b="0" lang="en-CA" sz="6000" spc="-1" strike="noStrike">
              <a:latin typeface="Arial"/>
            </a:endParaRPr>
          </a:p>
        </p:txBody>
      </p:sp>
      <p:sp>
        <p:nvSpPr>
          <p:cNvPr id="553" name="TextShape 2"/>
          <p:cNvSpPr txBox="1"/>
          <p:nvPr/>
        </p:nvSpPr>
        <p:spPr>
          <a:xfrm>
            <a:off x="282240" y="6540480"/>
            <a:ext cx="582120" cy="236160"/>
          </a:xfrm>
          <a:prstGeom prst="rect">
            <a:avLst/>
          </a:prstGeom>
          <a:noFill/>
          <a:ln w="0">
            <a:noFill/>
          </a:ln>
        </p:spPr>
        <p:txBody>
          <a:bodyPr anchor="ctr">
            <a:noAutofit/>
          </a:bodyPr>
          <a:p>
            <a:pPr>
              <a:lnSpc>
                <a:spcPct val="100000"/>
              </a:lnSpc>
            </a:pPr>
            <a:fld id="{11CC43C2-E1AB-450C-9905-B1D5A65477AC}" type="slidenum">
              <a:rPr b="1" lang="en-US" sz="700" spc="-1" strike="noStrike">
                <a:solidFill>
                  <a:srgbClr val="8b8b8b"/>
                </a:solidFill>
                <a:latin typeface="Manuale"/>
                <a:ea typeface="Manuale"/>
              </a:rPr>
              <a:t>&lt;number&gt;</a:t>
            </a:fld>
            <a:endParaRPr b="0" lang="en-CA" sz="700" spc="-1" strike="noStrike">
              <a:latin typeface="Times New Roman"/>
            </a:endParaRPr>
          </a:p>
        </p:txBody>
      </p:sp>
      <p:pic>
        <p:nvPicPr>
          <p:cNvPr id="554" name="Picture 4" descr=""/>
          <p:cNvPicPr/>
          <p:nvPr/>
        </p:nvPicPr>
        <p:blipFill>
          <a:blip r:embed="rId1"/>
          <a:stretch/>
        </p:blipFill>
        <p:spPr>
          <a:xfrm>
            <a:off x="402840" y="5428080"/>
            <a:ext cx="1112040" cy="1112040"/>
          </a:xfrm>
          <a:prstGeom prst="rect">
            <a:avLst/>
          </a:prstGeom>
          <a:ln w="0">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TextShape 1"/>
          <p:cNvSpPr txBox="1"/>
          <p:nvPr/>
        </p:nvSpPr>
        <p:spPr>
          <a:xfrm>
            <a:off x="282240" y="6540480"/>
            <a:ext cx="582120" cy="236160"/>
          </a:xfrm>
          <a:prstGeom prst="rect">
            <a:avLst/>
          </a:prstGeom>
          <a:noFill/>
          <a:ln w="0">
            <a:noFill/>
          </a:ln>
        </p:spPr>
        <p:txBody>
          <a:bodyPr anchor="ctr">
            <a:noAutofit/>
          </a:bodyPr>
          <a:p>
            <a:pPr>
              <a:lnSpc>
                <a:spcPct val="100000"/>
              </a:lnSpc>
            </a:pPr>
            <a:fld id="{72841113-EBE8-48AF-98FC-BDB612A0C916}" type="slidenum">
              <a:rPr b="1" lang="en-US" sz="700" spc="-1" strike="noStrike">
                <a:solidFill>
                  <a:srgbClr val="c5c5c5"/>
                </a:solidFill>
                <a:latin typeface="Manuale"/>
                <a:ea typeface="Manuale"/>
              </a:rPr>
              <a:t>&lt;number&gt;</a:t>
            </a:fld>
            <a:endParaRPr b="0" lang="en-CA" sz="700" spc="-1" strike="noStrike">
              <a:latin typeface="Times New Roman"/>
            </a:endParaRPr>
          </a:p>
        </p:txBody>
      </p:sp>
      <p:pic>
        <p:nvPicPr>
          <p:cNvPr id="556" name="Picture 6" descr=""/>
          <p:cNvPicPr/>
          <p:nvPr/>
        </p:nvPicPr>
        <p:blipFill>
          <a:blip r:embed="rId1"/>
          <a:stretch/>
        </p:blipFill>
        <p:spPr>
          <a:xfrm>
            <a:off x="0" y="2593800"/>
            <a:ext cx="12259440" cy="8173440"/>
          </a:xfrm>
          <a:prstGeom prst="rect">
            <a:avLst/>
          </a:prstGeom>
          <a:ln w="0">
            <a:noFill/>
          </a:ln>
        </p:spPr>
      </p:pic>
      <p:sp>
        <p:nvSpPr>
          <p:cNvPr id="557" name="CustomShape 2"/>
          <p:cNvSpPr/>
          <p:nvPr/>
        </p:nvSpPr>
        <p:spPr>
          <a:xfrm flipH="1" rot="16200000">
            <a:off x="863280" y="-5308200"/>
            <a:ext cx="10582920" cy="15747480"/>
          </a:xfrm>
          <a:prstGeom prst="moon">
            <a:avLst>
              <a:gd name="adj" fmla="val 64174"/>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558" name="TextShape 3"/>
          <p:cNvSpPr txBox="1"/>
          <p:nvPr/>
        </p:nvSpPr>
        <p:spPr>
          <a:xfrm>
            <a:off x="1396080" y="556920"/>
            <a:ext cx="10345680" cy="618840"/>
          </a:xfrm>
          <a:prstGeom prst="rect">
            <a:avLst/>
          </a:prstGeom>
          <a:noFill/>
          <a:ln w="0">
            <a:noFill/>
          </a:ln>
        </p:spPr>
        <p:txBody>
          <a:bodyPr anchor="ctr">
            <a:noAutofit/>
          </a:bodyPr>
          <a:p>
            <a:pPr>
              <a:lnSpc>
                <a:spcPct val="90000"/>
              </a:lnSpc>
            </a:pPr>
            <a:r>
              <a:rPr b="1" lang="en-CA" sz="2500" spc="-1" strike="noStrike">
                <a:solidFill>
                  <a:srgbClr val="843c0b"/>
                </a:solidFill>
                <a:latin typeface="Open Sans"/>
                <a:ea typeface="Open Sans"/>
              </a:rPr>
              <a:t>General Implications and Future Steps</a:t>
            </a:r>
            <a:endParaRPr b="0" lang="en-US" sz="2500" spc="-1" strike="noStrike">
              <a:solidFill>
                <a:srgbClr val="1e1e1e"/>
              </a:solidFill>
              <a:latin typeface="Arial"/>
            </a:endParaRPr>
          </a:p>
        </p:txBody>
      </p:sp>
      <p:sp>
        <p:nvSpPr>
          <p:cNvPr id="559" name="TextShape 4"/>
          <p:cNvSpPr txBox="1"/>
          <p:nvPr/>
        </p:nvSpPr>
        <p:spPr>
          <a:xfrm>
            <a:off x="1396080" y="1410480"/>
            <a:ext cx="5072040" cy="4093560"/>
          </a:xfrm>
          <a:prstGeom prst="rect">
            <a:avLst/>
          </a:prstGeom>
          <a:noFill/>
          <a:ln w="0">
            <a:noFill/>
          </a:ln>
        </p:spPr>
        <p:txBody>
          <a:bodyPr>
            <a:noAutofit/>
          </a:bodyPr>
          <a:p>
            <a:pPr marL="52560" indent="-52200">
              <a:lnSpc>
                <a:spcPct val="90000"/>
              </a:lnSpc>
              <a:spcBef>
                <a:spcPts val="1001"/>
              </a:spcBef>
              <a:buClr>
                <a:srgbClr val="a5a5a5"/>
              </a:buClr>
              <a:buFont typeface=".AppleSystemUIFont"/>
              <a:buChar char=" "/>
            </a:pPr>
            <a:r>
              <a:rPr b="1" lang="en-CA" sz="1600" spc="-1" strike="noStrike">
                <a:solidFill>
                  <a:srgbClr val="a5a5a5"/>
                </a:solidFill>
                <a:latin typeface="PT Serif Pro"/>
                <a:ea typeface="Open Sans"/>
              </a:rPr>
              <a:t>Player safeguards</a:t>
            </a:r>
            <a:r>
              <a:rPr b="0" lang="en-CA" sz="1600" spc="-1" strike="noStrike">
                <a:solidFill>
                  <a:srgbClr val="a5a5a5"/>
                </a:solidFill>
                <a:latin typeface="PT Serif Pro"/>
                <a:ea typeface="Open Sans"/>
              </a:rPr>
              <a:t>: </a:t>
            </a:r>
            <a:r>
              <a:rPr b="0" lang="en-CA" sz="1600" spc="-1" strike="noStrike">
                <a:solidFill>
                  <a:srgbClr val="000000"/>
                </a:solidFill>
                <a:latin typeface="PT Serif Pro"/>
                <a:ea typeface="Open Sans"/>
              </a:rPr>
              <a:t>more stringent safeguards in light of COVID-19 impacts; bolstered interactions, staff training, available tools, and markers of harm</a:t>
            </a:r>
            <a:endParaRPr b="0" lang="en-US" sz="1600" spc="-1" strike="noStrike">
              <a:solidFill>
                <a:srgbClr val="1e1e1e"/>
              </a:solidFill>
              <a:latin typeface="Open Sans"/>
            </a:endParaRPr>
          </a:p>
          <a:p>
            <a:pPr marL="52560" indent="-52200">
              <a:lnSpc>
                <a:spcPct val="90000"/>
              </a:lnSpc>
              <a:spcBef>
                <a:spcPts val="1001"/>
              </a:spcBef>
              <a:buClr>
                <a:srgbClr val="a5a5a5"/>
              </a:buClr>
              <a:buFont typeface=".AppleSystemUIFont"/>
              <a:buChar char=" "/>
            </a:pPr>
            <a:r>
              <a:rPr b="1" lang="en-CA" sz="1600" spc="-1" strike="noStrike">
                <a:solidFill>
                  <a:srgbClr val="a5a5a5"/>
                </a:solidFill>
                <a:latin typeface="PT Serif Pro"/>
                <a:ea typeface="Open Sans"/>
              </a:rPr>
              <a:t>Prevention messaging</a:t>
            </a:r>
            <a:r>
              <a:rPr b="0" lang="en-CA" sz="1600" spc="-1" strike="noStrike">
                <a:solidFill>
                  <a:srgbClr val="a5a5a5"/>
                </a:solidFill>
                <a:latin typeface="PT Serif Pro"/>
                <a:ea typeface="Open Sans"/>
              </a:rPr>
              <a:t>: </a:t>
            </a:r>
            <a:r>
              <a:rPr b="0" lang="en-CA" sz="1600" spc="-1" strike="noStrike">
                <a:solidFill>
                  <a:srgbClr val="000000"/>
                </a:solidFill>
                <a:latin typeface="PT Serif Pro"/>
                <a:ea typeface="Open Sans"/>
              </a:rPr>
              <a:t>targeted during COVID-19 restrictions, upon reopening of land-based venues and igaming expansion; tailored to high priority groups</a:t>
            </a:r>
            <a:endParaRPr b="0" lang="en-US" sz="1600" spc="-1" strike="noStrike">
              <a:solidFill>
                <a:srgbClr val="1e1e1e"/>
              </a:solidFill>
              <a:latin typeface="Open Sans"/>
            </a:endParaRPr>
          </a:p>
          <a:p>
            <a:pPr marL="52560" indent="-52200">
              <a:lnSpc>
                <a:spcPct val="90000"/>
              </a:lnSpc>
              <a:spcBef>
                <a:spcPts val="1001"/>
              </a:spcBef>
              <a:buClr>
                <a:srgbClr val="a5a5a5"/>
              </a:buClr>
              <a:buFont typeface=".AppleSystemUIFont"/>
              <a:buChar char=" "/>
            </a:pPr>
            <a:r>
              <a:rPr b="1" lang="en-CA" sz="1600" spc="-1" strike="noStrike">
                <a:solidFill>
                  <a:srgbClr val="a5a5a5"/>
                </a:solidFill>
                <a:latin typeface="PT Serif Pro"/>
                <a:ea typeface="Open Sans"/>
              </a:rPr>
              <a:t>RG resources</a:t>
            </a:r>
            <a:r>
              <a:rPr b="0" lang="en-CA" sz="1600" spc="-1" strike="noStrike">
                <a:solidFill>
                  <a:srgbClr val="a5a5a5"/>
                </a:solidFill>
                <a:latin typeface="PT Serif Pro"/>
                <a:ea typeface="Open Sans"/>
              </a:rPr>
              <a:t>: </a:t>
            </a:r>
            <a:r>
              <a:rPr b="0" lang="en-CA" sz="1600" spc="-1" strike="noStrike">
                <a:solidFill>
                  <a:srgbClr val="000000"/>
                </a:solidFill>
                <a:latin typeface="PT Serif Pro"/>
                <a:ea typeface="Open Sans"/>
              </a:rPr>
              <a:t>expanded online resources for players across the spectrum; consistent and dedicated resources for igaming and sports</a:t>
            </a:r>
            <a:endParaRPr b="0" lang="en-US" sz="1600" spc="-1" strike="noStrike">
              <a:solidFill>
                <a:srgbClr val="1e1e1e"/>
              </a:solidFill>
              <a:latin typeface="Open Sans"/>
            </a:endParaRPr>
          </a:p>
        </p:txBody>
      </p:sp>
      <p:sp>
        <p:nvSpPr>
          <p:cNvPr id="560" name="CustomShape 5"/>
          <p:cNvSpPr/>
          <p:nvPr/>
        </p:nvSpPr>
        <p:spPr>
          <a:xfrm>
            <a:off x="6829560" y="1410480"/>
            <a:ext cx="5141880" cy="4411080"/>
          </a:xfrm>
          <a:prstGeom prst="rect">
            <a:avLst/>
          </a:prstGeom>
          <a:noFill/>
          <a:ln w="0">
            <a:noFill/>
          </a:ln>
        </p:spPr>
        <p:style>
          <a:lnRef idx="0"/>
          <a:fillRef idx="0"/>
          <a:effectRef idx="0"/>
          <a:fontRef idx="minor"/>
        </p:style>
        <p:txBody>
          <a:bodyPr>
            <a:noAutofit/>
          </a:bodyPr>
          <a:p>
            <a:pPr marL="52560" indent="-52200">
              <a:lnSpc>
                <a:spcPct val="90000"/>
              </a:lnSpc>
              <a:spcBef>
                <a:spcPts val="1001"/>
              </a:spcBef>
              <a:buClr>
                <a:srgbClr val="a5a5a5"/>
              </a:buClr>
              <a:buFont typeface=".AppleSystemUIFont"/>
              <a:buChar char=" "/>
            </a:pPr>
            <a:r>
              <a:rPr b="1" lang="en-CA" sz="1600" spc="-1" strike="noStrike">
                <a:solidFill>
                  <a:srgbClr val="a5a5a5"/>
                </a:solidFill>
                <a:latin typeface="PT Serif Pro"/>
                <a:ea typeface="Open Sans"/>
              </a:rPr>
              <a:t>Regular monitoring</a:t>
            </a:r>
            <a:r>
              <a:rPr b="0" lang="en-CA" sz="1600" spc="-1" strike="noStrike">
                <a:solidFill>
                  <a:srgbClr val="a5a5a5"/>
                </a:solidFill>
                <a:latin typeface="PT Serif Pro"/>
                <a:ea typeface="Open Sans"/>
              </a:rPr>
              <a:t>: </a:t>
            </a:r>
            <a:r>
              <a:rPr b="0" lang="en-CA" sz="1600" spc="-1" strike="noStrike">
                <a:solidFill>
                  <a:srgbClr val="000000"/>
                </a:solidFill>
                <a:latin typeface="PT Serif Pro"/>
                <a:ea typeface="Open Sans"/>
              </a:rPr>
              <a:t>changes in behaviours and risk during and after the pandemic, with igaming/sports expansion; data required to inform regulatory, prevention, and harm minimization approaches </a:t>
            </a:r>
            <a:endParaRPr b="0" lang="en-CA" sz="1600" spc="-1" strike="noStrike">
              <a:latin typeface="Arial"/>
            </a:endParaRPr>
          </a:p>
          <a:p>
            <a:pPr marL="52560" indent="-52200">
              <a:lnSpc>
                <a:spcPct val="90000"/>
              </a:lnSpc>
              <a:spcBef>
                <a:spcPts val="1001"/>
              </a:spcBef>
              <a:buClr>
                <a:srgbClr val="a5a5a5"/>
              </a:buClr>
              <a:buFont typeface=".AppleSystemUIFont"/>
              <a:buChar char=" "/>
            </a:pPr>
            <a:r>
              <a:rPr b="1" lang="en-CA" sz="1600" spc="-1" strike="noStrike">
                <a:solidFill>
                  <a:srgbClr val="a5a5a5"/>
                </a:solidFill>
                <a:latin typeface="PT Serif Pro"/>
                <a:ea typeface="Open Sans"/>
              </a:rPr>
              <a:t>Continued collaboration</a:t>
            </a:r>
            <a:r>
              <a:rPr b="0" lang="en-CA" sz="1600" spc="-1" strike="noStrike">
                <a:solidFill>
                  <a:srgbClr val="a5a5a5"/>
                </a:solidFill>
                <a:latin typeface="PT Serif Pro"/>
                <a:ea typeface="Open Sans"/>
              </a:rPr>
              <a:t>: </a:t>
            </a:r>
            <a:r>
              <a:rPr b="0" lang="en-CA" sz="1600" spc="-1" strike="noStrike">
                <a:solidFill>
                  <a:srgbClr val="000000"/>
                </a:solidFill>
                <a:latin typeface="PT Serif Pro"/>
                <a:ea typeface="Open Sans"/>
              </a:rPr>
              <a:t>with credit counselling, financial institutions, community groups, and mental health organizations for messaging/programing; with operators for mutual exchange of insights to inform programming/policy </a:t>
            </a:r>
            <a:endParaRPr b="0" lang="en-CA" sz="1600" spc="-1" strike="noStrike">
              <a:latin typeface="Arial"/>
            </a:endParaRPr>
          </a:p>
          <a:p>
            <a:pPr marL="52560" indent="-52200">
              <a:lnSpc>
                <a:spcPct val="90000"/>
              </a:lnSpc>
              <a:spcBef>
                <a:spcPts val="1001"/>
              </a:spcBef>
              <a:buClr>
                <a:srgbClr val="a5a5a5"/>
              </a:buClr>
              <a:buFont typeface=".AppleSystemUIFont"/>
              <a:buChar char=" "/>
            </a:pPr>
            <a:r>
              <a:rPr b="1" lang="en-CA" sz="1600" spc="-1" strike="noStrike">
                <a:solidFill>
                  <a:srgbClr val="a5a5a5"/>
                </a:solidFill>
                <a:latin typeface="PT Serif Pro"/>
                <a:ea typeface="Open Sans"/>
              </a:rPr>
              <a:t>Enhancing clinical practice: </a:t>
            </a:r>
            <a:r>
              <a:rPr b="0" lang="en-CA" sz="1600" spc="-1" strike="noStrike">
                <a:solidFill>
                  <a:srgbClr val="000000"/>
                </a:solidFill>
                <a:latin typeface="PT Serif Pro"/>
                <a:ea typeface="Open Sans"/>
              </a:rPr>
              <a:t>…?</a:t>
            </a:r>
            <a:endParaRPr b="0" lang="en-CA" sz="1600" spc="-1" strike="noStrike">
              <a:latin typeface="Arial"/>
            </a:endParaRPr>
          </a:p>
          <a:p>
            <a:pPr>
              <a:lnSpc>
                <a:spcPct val="90000"/>
              </a:lnSpc>
              <a:spcBef>
                <a:spcPts val="1001"/>
              </a:spcBef>
            </a:pPr>
            <a:endParaRPr b="0" lang="en-CA" sz="1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TextShape 1"/>
          <p:cNvSpPr txBox="1"/>
          <p:nvPr/>
        </p:nvSpPr>
        <p:spPr>
          <a:xfrm>
            <a:off x="1355040" y="1176120"/>
            <a:ext cx="10422000" cy="4857480"/>
          </a:xfrm>
          <a:prstGeom prst="rect">
            <a:avLst/>
          </a:prstGeom>
          <a:noFill/>
          <a:ln w="0">
            <a:noFill/>
          </a:ln>
        </p:spPr>
        <p:txBody>
          <a:bodyPr>
            <a:normAutofit/>
          </a:bodyPr>
          <a:p>
            <a:pPr marL="52560" indent="-52200">
              <a:lnSpc>
                <a:spcPct val="90000"/>
              </a:lnSpc>
              <a:spcBef>
                <a:spcPts val="1001"/>
              </a:spcBef>
              <a:buClr>
                <a:srgbClr val="1e1e1e"/>
              </a:buClr>
              <a:buFont typeface=".AppleSystemUIFont"/>
              <a:buChar char=" "/>
            </a:pPr>
            <a:r>
              <a:rPr b="0" lang="en-US" sz="2400" spc="-1" strike="noStrike">
                <a:solidFill>
                  <a:srgbClr val="1e1e1e"/>
                </a:solidFill>
                <a:latin typeface="Open Sans"/>
                <a:ea typeface="Open Sans"/>
              </a:rPr>
              <a:t>CAMH places equity, diversity and inclusion (EDI) at the centre of our work. We understand that language is constantly evolving as societal and cultural values change. We strive to use language that celebrates the diversity of the communities we serve and remains respectful, inclusive and free of bias. As part of our commitment to EDI, we welcome feedback on our language use and routinely review our content, updating the language as needed.</a:t>
            </a:r>
            <a:endParaRPr b="0" lang="en-US" sz="2400" spc="-1" strike="noStrike">
              <a:solidFill>
                <a:srgbClr val="1e1e1e"/>
              </a:solidFill>
              <a:latin typeface="Open Sans"/>
            </a:endParaRPr>
          </a:p>
        </p:txBody>
      </p:sp>
      <p:sp>
        <p:nvSpPr>
          <p:cNvPr id="348" name="TextShape 2"/>
          <p:cNvSpPr txBox="1"/>
          <p:nvPr/>
        </p:nvSpPr>
        <p:spPr>
          <a:xfrm>
            <a:off x="282240" y="6540480"/>
            <a:ext cx="582120" cy="236160"/>
          </a:xfrm>
          <a:prstGeom prst="rect">
            <a:avLst/>
          </a:prstGeom>
          <a:noFill/>
          <a:ln w="0">
            <a:noFill/>
          </a:ln>
        </p:spPr>
        <p:txBody>
          <a:bodyPr anchor="ctr">
            <a:noAutofit/>
          </a:bodyPr>
          <a:p>
            <a:pPr>
              <a:lnSpc>
                <a:spcPct val="100000"/>
              </a:lnSpc>
            </a:pPr>
            <a:fld id="{794AE6F1-35A3-4F88-8995-EB86F6D545FB}" type="slidenum">
              <a:rPr b="1" lang="en-US" sz="700" spc="-1" strike="noStrike">
                <a:solidFill>
                  <a:srgbClr val="c6c6c6"/>
                </a:solidFill>
                <a:latin typeface="Manuale"/>
                <a:ea typeface="Manuale"/>
              </a:rPr>
              <a:t>4</a:t>
            </a:fld>
            <a:endParaRPr b="0" lang="en-CA" sz="700" spc="-1" strike="noStrike">
              <a:latin typeface="Times New Roman"/>
            </a:endParaRPr>
          </a:p>
        </p:txBody>
      </p:sp>
      <p:sp>
        <p:nvSpPr>
          <p:cNvPr id="349" name="TextShape 3"/>
          <p:cNvSpPr txBox="1"/>
          <p:nvPr/>
        </p:nvSpPr>
        <p:spPr>
          <a:xfrm>
            <a:off x="1355040" y="556920"/>
            <a:ext cx="10386720" cy="618840"/>
          </a:xfrm>
          <a:prstGeom prst="rect">
            <a:avLst/>
          </a:prstGeom>
          <a:noFill/>
          <a:ln w="0">
            <a:noFill/>
          </a:ln>
        </p:spPr>
        <p:txBody>
          <a:bodyPr anchor="ctr">
            <a:noAutofit/>
          </a:bodyPr>
          <a:p>
            <a:pPr>
              <a:lnSpc>
                <a:spcPct val="90000"/>
              </a:lnSpc>
            </a:pPr>
            <a:r>
              <a:rPr b="1" lang="en-US" sz="2800" spc="-1" strike="noStrike">
                <a:solidFill>
                  <a:srgbClr val="6e288d"/>
                </a:solidFill>
                <a:latin typeface="Open Sans"/>
                <a:ea typeface="Open Sans"/>
              </a:rPr>
              <a:t>Language</a:t>
            </a:r>
            <a:endParaRPr b="0" lang="en-US" sz="2800" spc="-1" strike="noStrike">
              <a:solidFill>
                <a:srgbClr val="1e1e1e"/>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TextShape 1"/>
          <p:cNvSpPr txBox="1"/>
          <p:nvPr/>
        </p:nvSpPr>
        <p:spPr>
          <a:xfrm>
            <a:off x="282240" y="6540480"/>
            <a:ext cx="582120" cy="236160"/>
          </a:xfrm>
          <a:prstGeom prst="rect">
            <a:avLst/>
          </a:prstGeom>
          <a:noFill/>
          <a:ln w="0">
            <a:noFill/>
          </a:ln>
        </p:spPr>
        <p:txBody>
          <a:bodyPr anchor="ctr">
            <a:noAutofit/>
          </a:bodyPr>
          <a:p>
            <a:pPr>
              <a:lnSpc>
                <a:spcPct val="100000"/>
              </a:lnSpc>
            </a:pPr>
            <a:fld id="{BF42175B-0476-40B2-BCD2-5CF392BD238B}" type="slidenum">
              <a:rPr b="1" lang="en-US" sz="700" spc="-1" strike="noStrike">
                <a:solidFill>
                  <a:srgbClr val="8c8c8c"/>
                </a:solidFill>
                <a:latin typeface="Manuale"/>
                <a:ea typeface="Manuale"/>
              </a:rPr>
              <a:t>&lt;number&gt;</a:t>
            </a:fld>
            <a:endParaRPr b="0" lang="en-CA" sz="700" spc="-1" strike="noStrike">
              <a:latin typeface="Times New Roman"/>
            </a:endParaRPr>
          </a:p>
        </p:txBody>
      </p:sp>
      <p:sp>
        <p:nvSpPr>
          <p:cNvPr id="562" name="TextShape 2"/>
          <p:cNvSpPr txBox="1"/>
          <p:nvPr/>
        </p:nvSpPr>
        <p:spPr>
          <a:xfrm>
            <a:off x="1527840" y="781920"/>
            <a:ext cx="2959560" cy="1635840"/>
          </a:xfrm>
          <a:prstGeom prst="rect">
            <a:avLst/>
          </a:prstGeom>
          <a:solidFill>
            <a:srgbClr val="6e288d">
              <a:alpha val="60000"/>
            </a:srgbClr>
          </a:solidFill>
          <a:ln w="0">
            <a:noFill/>
          </a:ln>
        </p:spPr>
        <p:txBody>
          <a:bodyPr lIns="144000" rIns="108000" tIns="324000" bIns="288000">
            <a:noAutofit/>
          </a:bodyPr>
          <a:p>
            <a:pPr marL="52560" indent="-52200">
              <a:lnSpc>
                <a:spcPct val="90000"/>
              </a:lnSpc>
              <a:spcBef>
                <a:spcPts val="1001"/>
              </a:spcBef>
              <a:buClr>
                <a:srgbClr val="ffffff"/>
              </a:buClr>
              <a:buFont typeface=".AppleSystemUIFont"/>
              <a:buChar char=" "/>
            </a:pPr>
            <a:r>
              <a:rPr b="0" lang="en-US" sz="8000" spc="-1" strike="noStrike">
                <a:solidFill>
                  <a:srgbClr val="ffffff"/>
                </a:solidFill>
                <a:latin typeface="Open Sans"/>
                <a:ea typeface="Open Sans"/>
              </a:rPr>
              <a:t>Q&amp;A</a:t>
            </a:r>
            <a:endParaRPr b="0" lang="en-US" sz="8000" spc="-1" strike="noStrike">
              <a:solidFill>
                <a:srgbClr val="1e1e1e"/>
              </a:solidFill>
              <a:latin typeface="Open Sans"/>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TextShape 1"/>
          <p:cNvSpPr txBox="1"/>
          <p:nvPr/>
        </p:nvSpPr>
        <p:spPr>
          <a:xfrm>
            <a:off x="1117440" y="572760"/>
            <a:ext cx="9143640" cy="2215440"/>
          </a:xfrm>
          <a:prstGeom prst="rect">
            <a:avLst/>
          </a:prstGeom>
          <a:noFill/>
          <a:ln w="0">
            <a:noFill/>
          </a:ln>
        </p:spPr>
        <p:txBody>
          <a:bodyPr anchor="b">
            <a:noAutofit/>
          </a:bodyPr>
          <a:p>
            <a:pPr>
              <a:lnSpc>
                <a:spcPct val="90000"/>
              </a:lnSpc>
            </a:pPr>
            <a:r>
              <a:rPr b="0" lang="en-US" sz="5600" spc="-1" strike="noStrike">
                <a:solidFill>
                  <a:srgbClr val="ffffff"/>
                </a:solidFill>
                <a:latin typeface="Open Sans Light"/>
                <a:ea typeface="Open Sans Light"/>
              </a:rPr>
              <a:t>Gambling, Gaming, and Technology Use (GGTU)</a:t>
            </a:r>
            <a:endParaRPr b="0" lang="en-US" sz="5600" spc="-1" strike="noStrike">
              <a:solidFill>
                <a:srgbClr val="1e1e1e"/>
              </a:solidFill>
              <a:latin typeface="Arial"/>
            </a:endParaRPr>
          </a:p>
        </p:txBody>
      </p:sp>
      <p:sp>
        <p:nvSpPr>
          <p:cNvPr id="564" name="CustomShape 2"/>
          <p:cNvSpPr/>
          <p:nvPr/>
        </p:nvSpPr>
        <p:spPr>
          <a:xfrm>
            <a:off x="1245600" y="2842920"/>
            <a:ext cx="9793080" cy="1614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2000" spc="-1" strike="noStrike">
                <a:solidFill>
                  <a:srgbClr val="ffffff"/>
                </a:solidFill>
                <a:latin typeface="Open Sans"/>
                <a:ea typeface="Open Sans"/>
              </a:rPr>
              <a:t>Website</a:t>
            </a:r>
            <a:r>
              <a:rPr b="0" lang="en-US" sz="2000" spc="-1" strike="noStrike">
                <a:solidFill>
                  <a:srgbClr val="ffffff"/>
                </a:solidFill>
                <a:latin typeface="Open Sans"/>
                <a:ea typeface="Open Sans"/>
              </a:rPr>
              <a:t>: </a:t>
            </a:r>
            <a:r>
              <a:rPr b="0" lang="en-US" sz="2000" spc="-1" strike="noStrike" u="sng">
                <a:solidFill>
                  <a:srgbClr val="787878"/>
                </a:solidFill>
                <a:uFillTx/>
                <a:latin typeface="Open Sans"/>
                <a:ea typeface="Open Sans"/>
                <a:hlinkClick r:id="rId1"/>
              </a:rPr>
              <a:t>https://</a:t>
            </a:r>
            <a:r>
              <a:rPr b="0" lang="en-US" sz="2000" spc="-1" strike="noStrike" u="sng">
                <a:solidFill>
                  <a:srgbClr val="787878"/>
                </a:solidFill>
                <a:uFillTx/>
                <a:latin typeface="Open Sans"/>
                <a:ea typeface="Open Sans"/>
                <a:hlinkClick r:id="rId2"/>
              </a:rPr>
              <a:t>kmb.camh.ca/ggtu</a:t>
            </a:r>
            <a:r>
              <a:rPr b="0" lang="en-US" sz="2000" spc="-1" strike="noStrike">
                <a:solidFill>
                  <a:srgbClr val="ffffff"/>
                </a:solidFill>
                <a:latin typeface="Open Sans"/>
                <a:ea typeface="Open Sans"/>
              </a:rPr>
              <a:t>  </a:t>
            </a:r>
            <a:endParaRPr b="0" lang="en-CA" sz="2000" spc="-1" strike="noStrike">
              <a:latin typeface="Arial"/>
            </a:endParaRPr>
          </a:p>
          <a:p>
            <a:pPr>
              <a:lnSpc>
                <a:spcPct val="100000"/>
              </a:lnSpc>
            </a:pPr>
            <a:endParaRPr b="0" lang="en-CA" sz="2000" spc="-1" strike="noStrike">
              <a:latin typeface="Arial"/>
            </a:endParaRPr>
          </a:p>
          <a:p>
            <a:pPr>
              <a:lnSpc>
                <a:spcPct val="100000"/>
              </a:lnSpc>
            </a:pPr>
            <a:endParaRPr b="0" lang="en-CA" sz="2000" spc="-1" strike="noStrike">
              <a:latin typeface="Arial"/>
            </a:endParaRPr>
          </a:p>
          <a:p>
            <a:pPr>
              <a:lnSpc>
                <a:spcPct val="100000"/>
              </a:lnSpc>
            </a:pPr>
            <a:r>
              <a:rPr b="1" lang="en-US" sz="2000" spc="-1" strike="noStrike">
                <a:solidFill>
                  <a:srgbClr val="ffffff"/>
                </a:solidFill>
                <a:latin typeface="Open Sans"/>
                <a:ea typeface="Open Sans"/>
              </a:rPr>
              <a:t>Join the GGTU Community of Interest!</a:t>
            </a:r>
            <a:endParaRPr b="0" lang="en-CA" sz="2000" spc="-1" strike="noStrike">
              <a:latin typeface="Arial"/>
            </a:endParaRPr>
          </a:p>
          <a:p>
            <a:pPr>
              <a:lnSpc>
                <a:spcPct val="100000"/>
              </a:lnSpc>
            </a:pPr>
            <a:r>
              <a:rPr b="1" lang="en-US" sz="2000" spc="-1" strike="noStrike">
                <a:solidFill>
                  <a:srgbClr val="ffffff"/>
                </a:solidFill>
                <a:latin typeface="Open Sans"/>
                <a:ea typeface="Open Sans"/>
              </a:rPr>
              <a:t> </a:t>
            </a:r>
            <a:r>
              <a:rPr b="0" lang="en-US" sz="2000" spc="-1" strike="noStrike" u="sng">
                <a:solidFill>
                  <a:srgbClr val="787878"/>
                </a:solidFill>
                <a:uFillTx/>
                <a:latin typeface="Open Sans"/>
                <a:ea typeface="Open Sans"/>
                <a:hlinkClick r:id="rId3"/>
              </a:rPr>
              <a:t>https://www.eenetconnect.ca/g/gambling-gaming-technology-use</a:t>
            </a:r>
            <a:r>
              <a:rPr b="0" lang="en-US" sz="2000" spc="-1" strike="noStrike">
                <a:solidFill>
                  <a:srgbClr val="ffffff"/>
                </a:solidFill>
                <a:latin typeface="Open Sans"/>
                <a:ea typeface="Open Sans"/>
              </a:rPr>
              <a:t> </a:t>
            </a:r>
            <a:endParaRPr b="0" lang="en-CA" sz="20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CustomShape 1"/>
          <p:cNvSpPr/>
          <p:nvPr/>
        </p:nvSpPr>
        <p:spPr>
          <a:xfrm>
            <a:off x="1689480" y="3404880"/>
            <a:ext cx="7724160" cy="2010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CA" sz="1800" spc="-1" strike="noStrike">
                <a:solidFill>
                  <a:srgbClr val="ffffff"/>
                </a:solidFill>
                <a:latin typeface="Arial"/>
              </a:rPr>
              <a:t>Alex Price, PhD</a:t>
            </a:r>
            <a:endParaRPr b="0" lang="en-CA" sz="1800" spc="-1" strike="noStrike">
              <a:latin typeface="Arial"/>
            </a:endParaRPr>
          </a:p>
          <a:p>
            <a:pPr>
              <a:lnSpc>
                <a:spcPct val="100000"/>
              </a:lnSpc>
            </a:pPr>
            <a:r>
              <a:rPr b="0" lang="en-CA" sz="1800" spc="-1" strike="noStrike">
                <a:solidFill>
                  <a:srgbClr val="ffffff"/>
                </a:solidFill>
                <a:latin typeface="Arial"/>
              </a:rPr>
              <a:t>Senior Researcher</a:t>
            </a:r>
            <a:endParaRPr b="0" lang="en-CA" sz="1800" spc="-1" strike="noStrike">
              <a:latin typeface="Arial"/>
            </a:endParaRPr>
          </a:p>
          <a:p>
            <a:pPr>
              <a:lnSpc>
                <a:spcPct val="100000"/>
              </a:lnSpc>
            </a:pPr>
            <a:r>
              <a:rPr b="0" lang="en-CA" sz="1800" spc="-1" strike="noStrike">
                <a:solidFill>
                  <a:srgbClr val="ffffff"/>
                </a:solidFill>
                <a:latin typeface="Arial"/>
              </a:rPr>
              <a:t>Centre for the Advancement of Best Practices</a:t>
            </a:r>
            <a:endParaRPr b="0" lang="en-CA" sz="1800" spc="-1" strike="noStrike">
              <a:latin typeface="Arial"/>
            </a:endParaRPr>
          </a:p>
          <a:p>
            <a:pPr>
              <a:lnSpc>
                <a:spcPct val="100000"/>
              </a:lnSpc>
            </a:pPr>
            <a:r>
              <a:rPr b="0" lang="en-CA" sz="1800" spc="-1" strike="noStrike">
                <a:solidFill>
                  <a:srgbClr val="ffffff"/>
                </a:solidFill>
                <a:latin typeface="Arial"/>
              </a:rPr>
              <a:t>Responsible Gambling Council</a:t>
            </a:r>
            <a:endParaRPr b="0" lang="en-CA" sz="1800" spc="-1" strike="noStrike">
              <a:latin typeface="Arial"/>
            </a:endParaRPr>
          </a:p>
          <a:p>
            <a:pPr>
              <a:lnSpc>
                <a:spcPct val="100000"/>
              </a:lnSpc>
            </a:pPr>
            <a:r>
              <a:rPr b="1" lang="en-CA" sz="1800" spc="-1" strike="noStrike">
                <a:solidFill>
                  <a:srgbClr val="ffffff"/>
                </a:solidFill>
                <a:latin typeface="Arial"/>
              </a:rPr>
              <a:t>Alexp</a:t>
            </a:r>
            <a:r>
              <a:rPr b="0" lang="en-CA" sz="1800" spc="-1" strike="noStrike">
                <a:solidFill>
                  <a:srgbClr val="ffffff"/>
                </a:solidFill>
                <a:latin typeface="Arial"/>
              </a:rPr>
              <a:t>[at]</a:t>
            </a:r>
            <a:r>
              <a:rPr b="1" lang="en-CA" sz="1800" spc="-1" strike="noStrike">
                <a:solidFill>
                  <a:srgbClr val="ffffff"/>
                </a:solidFill>
                <a:latin typeface="Arial"/>
              </a:rPr>
              <a:t>rgco.org</a:t>
            </a:r>
            <a:endParaRPr b="0" lang="en-CA" sz="1800" spc="-1" strike="noStrike">
              <a:latin typeface="Arial"/>
            </a:endParaRPr>
          </a:p>
          <a:p>
            <a:pPr>
              <a:lnSpc>
                <a:spcPct val="100000"/>
              </a:lnSpc>
            </a:pPr>
            <a:r>
              <a:rPr b="1" lang="en-CA" sz="1800" spc="-1" strike="noStrike">
                <a:solidFill>
                  <a:srgbClr val="ffffff"/>
                </a:solidFill>
                <a:latin typeface="Arial"/>
              </a:rPr>
              <a:t>LinkedIN: </a:t>
            </a:r>
            <a:r>
              <a:rPr b="0" lang="en-CA" sz="1800" spc="-1" strike="noStrike">
                <a:solidFill>
                  <a:srgbClr val="ffffff"/>
                </a:solidFill>
                <a:latin typeface="Arial"/>
              </a:rPr>
              <a:t>www.linkedin.com/in/alex-price-51526937/</a:t>
            </a:r>
            <a:endParaRPr b="0" lang="en-CA" sz="1800" spc="-1" strike="noStrike">
              <a:latin typeface="Arial"/>
            </a:endParaRPr>
          </a:p>
          <a:p>
            <a:pPr>
              <a:lnSpc>
                <a:spcPct val="100000"/>
              </a:lnSpc>
            </a:pPr>
            <a:r>
              <a:rPr b="1" lang="en-CA" sz="1800" spc="-1" strike="noStrike">
                <a:solidFill>
                  <a:srgbClr val="ffffff"/>
                </a:solidFill>
                <a:latin typeface="Arial"/>
              </a:rPr>
              <a:t>www.responsiblegambling.org</a:t>
            </a:r>
            <a:endParaRPr b="0" lang="en-CA" sz="1800" spc="-1" strike="noStrike">
              <a:latin typeface="Arial"/>
            </a:endParaRPr>
          </a:p>
        </p:txBody>
      </p:sp>
      <p:pic>
        <p:nvPicPr>
          <p:cNvPr id="566" name="Picture 2" descr=""/>
          <p:cNvPicPr/>
          <p:nvPr/>
        </p:nvPicPr>
        <p:blipFill>
          <a:blip r:embed="rId1"/>
          <a:stretch/>
        </p:blipFill>
        <p:spPr>
          <a:xfrm>
            <a:off x="9659880" y="4598280"/>
            <a:ext cx="2259360" cy="22593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TextShape 1"/>
          <p:cNvSpPr txBox="1"/>
          <p:nvPr/>
        </p:nvSpPr>
        <p:spPr>
          <a:xfrm>
            <a:off x="1355040" y="1377000"/>
            <a:ext cx="10422000" cy="4656960"/>
          </a:xfrm>
          <a:prstGeom prst="rect">
            <a:avLst/>
          </a:prstGeom>
          <a:noFill/>
          <a:ln w="0">
            <a:noFill/>
          </a:ln>
        </p:spPr>
        <p:txBody>
          <a:bodyPr>
            <a:normAutofit/>
          </a:bodyPr>
          <a:p>
            <a:pPr marL="52560" indent="-52200">
              <a:lnSpc>
                <a:spcPct val="150000"/>
              </a:lnSpc>
              <a:spcBef>
                <a:spcPts val="1001"/>
              </a:spcBef>
              <a:buClr>
                <a:srgbClr val="1e1e1e"/>
              </a:buClr>
              <a:buFont typeface=".AppleSystemUIFont"/>
              <a:buChar char=" "/>
            </a:pPr>
            <a:r>
              <a:rPr b="1" lang="en-US" sz="1700" spc="-1" strike="noStrike">
                <a:solidFill>
                  <a:srgbClr val="1e1e1e"/>
                </a:solidFill>
                <a:latin typeface="Open Sans"/>
                <a:ea typeface="Open Sans"/>
              </a:rPr>
              <a:t>Dr. Alex Price </a:t>
            </a:r>
            <a:r>
              <a:rPr b="0" lang="en-US" sz="1700" spc="-1" strike="noStrike">
                <a:solidFill>
                  <a:srgbClr val="1e1e1e"/>
                </a:solidFill>
                <a:latin typeface="Open Sans"/>
                <a:ea typeface="Open Sans"/>
              </a:rPr>
              <a:t>is a Senior Researcher with the Centre for the Advancement of Best Practices at RGC. He has spent over 15 years in public health research and practice, including seven years in the field of gambling-related harm. Recently, he has:</a:t>
            </a:r>
            <a:endParaRPr b="0" lang="en-US" sz="1700" spc="-1" strike="noStrike">
              <a:solidFill>
                <a:srgbClr val="1e1e1e"/>
              </a:solidFill>
              <a:latin typeface="Open Sans"/>
            </a:endParaRPr>
          </a:p>
          <a:p>
            <a:pPr marL="52560" indent="-52200">
              <a:lnSpc>
                <a:spcPct val="150000"/>
              </a:lnSpc>
              <a:spcBef>
                <a:spcPts val="1001"/>
              </a:spcBef>
              <a:buClr>
                <a:srgbClr val="1e1e1e"/>
              </a:buClr>
              <a:buFont typeface="Arial"/>
              <a:buChar char="•"/>
            </a:pPr>
            <a:r>
              <a:rPr b="0" lang="en-US" sz="1700" spc="-1" strike="noStrike">
                <a:solidFill>
                  <a:srgbClr val="1e1e1e"/>
                </a:solidFill>
                <a:latin typeface="Open Sans"/>
                <a:ea typeface="Open Sans"/>
              </a:rPr>
              <a:t> </a:t>
            </a:r>
            <a:r>
              <a:rPr b="0" lang="en-US" sz="1700" spc="-1" strike="noStrike">
                <a:solidFill>
                  <a:srgbClr val="1e1e1e"/>
                </a:solidFill>
                <a:latin typeface="Open Sans"/>
                <a:ea typeface="Open Sans"/>
              </a:rPr>
              <a:t>Contributed to longitudinal research on people who gamble in Ontario during COVID-19;</a:t>
            </a:r>
            <a:endParaRPr b="0" lang="en-US" sz="1700" spc="-1" strike="noStrike">
              <a:solidFill>
                <a:srgbClr val="1e1e1e"/>
              </a:solidFill>
              <a:latin typeface="Open Sans"/>
            </a:endParaRPr>
          </a:p>
          <a:p>
            <a:pPr marL="52560" indent="-52200">
              <a:lnSpc>
                <a:spcPct val="150000"/>
              </a:lnSpc>
              <a:spcBef>
                <a:spcPts val="1001"/>
              </a:spcBef>
              <a:buClr>
                <a:srgbClr val="1e1e1e"/>
              </a:buClr>
              <a:buFont typeface="Arial"/>
              <a:buChar char="•"/>
            </a:pPr>
            <a:r>
              <a:rPr b="0" lang="en-US" sz="1700" spc="-1" strike="noStrike">
                <a:solidFill>
                  <a:srgbClr val="1e1e1e"/>
                </a:solidFill>
                <a:latin typeface="Open Sans"/>
                <a:ea typeface="Open Sans"/>
              </a:rPr>
              <a:t> </a:t>
            </a:r>
            <a:r>
              <a:rPr b="0" lang="en-US" sz="1700" spc="-1" strike="noStrike">
                <a:solidFill>
                  <a:srgbClr val="1e1e1e"/>
                </a:solidFill>
                <a:latin typeface="Open Sans"/>
                <a:ea typeface="Open Sans"/>
              </a:rPr>
              <a:t>Examined regulatory and operational implications of single-event sports betting across Canada;</a:t>
            </a:r>
            <a:endParaRPr b="0" lang="en-US" sz="1700" spc="-1" strike="noStrike">
              <a:solidFill>
                <a:srgbClr val="1e1e1e"/>
              </a:solidFill>
              <a:latin typeface="Open Sans"/>
            </a:endParaRPr>
          </a:p>
          <a:p>
            <a:pPr marL="52560" indent="-52200">
              <a:lnSpc>
                <a:spcPct val="150000"/>
              </a:lnSpc>
              <a:spcBef>
                <a:spcPts val="1001"/>
              </a:spcBef>
              <a:buClr>
                <a:srgbClr val="1e1e1e"/>
              </a:buClr>
              <a:buFont typeface="Arial"/>
              <a:buChar char="•"/>
            </a:pPr>
            <a:r>
              <a:rPr b="0" lang="en-US" sz="1700" spc="-1" strike="noStrike">
                <a:solidFill>
                  <a:srgbClr val="1e1e1e"/>
                </a:solidFill>
                <a:latin typeface="Open Sans"/>
                <a:ea typeface="Open Sans"/>
              </a:rPr>
              <a:t> </a:t>
            </a:r>
            <a:r>
              <a:rPr b="0" lang="en-US" sz="1700" spc="-1" strike="noStrike">
                <a:solidFill>
                  <a:srgbClr val="1e1e1e"/>
                </a:solidFill>
                <a:latin typeface="Open Sans"/>
                <a:ea typeface="Open Sans"/>
              </a:rPr>
              <a:t>Investigated health inequities among Chinese, South Asian and Indigenous people who gamble in Ontario; and</a:t>
            </a:r>
            <a:endParaRPr b="0" lang="en-US" sz="1700" spc="-1" strike="noStrike">
              <a:solidFill>
                <a:srgbClr val="1e1e1e"/>
              </a:solidFill>
              <a:latin typeface="Open Sans"/>
            </a:endParaRPr>
          </a:p>
          <a:p>
            <a:pPr marL="52560" indent="-52200">
              <a:lnSpc>
                <a:spcPct val="150000"/>
              </a:lnSpc>
              <a:spcBef>
                <a:spcPts val="1001"/>
              </a:spcBef>
              <a:buClr>
                <a:srgbClr val="1e1e1e"/>
              </a:buClr>
              <a:buFont typeface="Arial"/>
              <a:buChar char="•"/>
            </a:pPr>
            <a:r>
              <a:rPr b="0" lang="en-US" sz="1700" spc="-1" strike="noStrike">
                <a:solidFill>
                  <a:srgbClr val="1e1e1e"/>
                </a:solidFill>
                <a:latin typeface="Open Sans"/>
                <a:ea typeface="Open Sans"/>
              </a:rPr>
              <a:t> </a:t>
            </a:r>
            <a:r>
              <a:rPr b="0" lang="en-US" sz="1700" spc="-1" strike="noStrike">
                <a:solidFill>
                  <a:srgbClr val="1e1e1e"/>
                </a:solidFill>
                <a:latin typeface="Open Sans"/>
                <a:ea typeface="Open Sans"/>
              </a:rPr>
              <a:t>Led the province’s first longitudinal gambling prevalence study in nearly 10 years </a:t>
            </a:r>
            <a:endParaRPr b="0" lang="en-US" sz="1700" spc="-1" strike="noStrike">
              <a:solidFill>
                <a:srgbClr val="1e1e1e"/>
              </a:solidFill>
              <a:latin typeface="Open Sans"/>
            </a:endParaRPr>
          </a:p>
          <a:p>
            <a:pPr>
              <a:lnSpc>
                <a:spcPct val="150000"/>
              </a:lnSpc>
              <a:spcBef>
                <a:spcPts val="1001"/>
              </a:spcBef>
              <a:tabLst>
                <a:tab algn="l" pos="0"/>
              </a:tabLst>
            </a:pPr>
            <a:r>
              <a:rPr b="0" lang="en-US" sz="1700" spc="-1" strike="noStrike">
                <a:solidFill>
                  <a:srgbClr val="1e1e1e"/>
                </a:solidFill>
                <a:latin typeface="Open Sans"/>
                <a:ea typeface="Open Sans"/>
              </a:rPr>
              <a:t>Dr. Price is also a co-founding member of the Ontario Gambling Research Society and has provided advisory support on Canada’s Lower Risk Gambling Guidelines development. </a:t>
            </a:r>
            <a:endParaRPr b="0" lang="en-US" sz="1700" spc="-1" strike="noStrike">
              <a:solidFill>
                <a:srgbClr val="1e1e1e"/>
              </a:solidFill>
              <a:latin typeface="Open Sans"/>
            </a:endParaRPr>
          </a:p>
        </p:txBody>
      </p:sp>
      <p:sp>
        <p:nvSpPr>
          <p:cNvPr id="351" name="TextShape 2"/>
          <p:cNvSpPr txBox="1"/>
          <p:nvPr/>
        </p:nvSpPr>
        <p:spPr>
          <a:xfrm>
            <a:off x="282240" y="6540480"/>
            <a:ext cx="582120" cy="236160"/>
          </a:xfrm>
          <a:prstGeom prst="rect">
            <a:avLst/>
          </a:prstGeom>
          <a:noFill/>
          <a:ln w="0">
            <a:noFill/>
          </a:ln>
        </p:spPr>
        <p:txBody>
          <a:bodyPr anchor="ctr">
            <a:noAutofit/>
          </a:bodyPr>
          <a:p>
            <a:pPr>
              <a:lnSpc>
                <a:spcPct val="100000"/>
              </a:lnSpc>
            </a:pPr>
            <a:fld id="{B78AE94A-019A-4590-91E3-BE2AC3D08AF0}" type="slidenum">
              <a:rPr b="1" lang="en-US" sz="700" spc="-1" strike="noStrike">
                <a:solidFill>
                  <a:srgbClr val="c6c6c6"/>
                </a:solidFill>
                <a:latin typeface="Manuale"/>
                <a:ea typeface="Manuale"/>
              </a:rPr>
              <a:t>5</a:t>
            </a:fld>
            <a:endParaRPr b="0" lang="en-CA" sz="700" spc="-1" strike="noStrike">
              <a:latin typeface="Times New Roman"/>
            </a:endParaRPr>
          </a:p>
        </p:txBody>
      </p:sp>
      <p:sp>
        <p:nvSpPr>
          <p:cNvPr id="352" name="TextShape 3"/>
          <p:cNvSpPr txBox="1"/>
          <p:nvPr/>
        </p:nvSpPr>
        <p:spPr>
          <a:xfrm>
            <a:off x="1396080" y="556920"/>
            <a:ext cx="10345680" cy="618840"/>
          </a:xfrm>
          <a:prstGeom prst="rect">
            <a:avLst/>
          </a:prstGeom>
          <a:noFill/>
          <a:ln w="0">
            <a:noFill/>
          </a:ln>
        </p:spPr>
        <p:txBody>
          <a:bodyPr anchor="ctr">
            <a:noAutofit/>
          </a:bodyPr>
          <a:p>
            <a:pPr>
              <a:lnSpc>
                <a:spcPct val="90000"/>
              </a:lnSpc>
            </a:pPr>
            <a:r>
              <a:rPr b="1" lang="en-US" sz="2500" spc="-1" strike="noStrike">
                <a:solidFill>
                  <a:srgbClr val="6e288d"/>
                </a:solidFill>
                <a:latin typeface="Open Sans"/>
                <a:ea typeface="Open Sans"/>
              </a:rPr>
              <a:t>Presenter</a:t>
            </a:r>
            <a:endParaRPr b="0" lang="en-US" sz="2500" spc="-1" strike="noStrike">
              <a:solidFill>
                <a:srgbClr val="1e1e1e"/>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TextShape 1"/>
          <p:cNvSpPr txBox="1"/>
          <p:nvPr/>
        </p:nvSpPr>
        <p:spPr>
          <a:xfrm>
            <a:off x="282240" y="6540480"/>
            <a:ext cx="582120" cy="236160"/>
          </a:xfrm>
          <a:prstGeom prst="rect">
            <a:avLst/>
          </a:prstGeom>
          <a:noFill/>
          <a:ln w="0">
            <a:noFill/>
          </a:ln>
        </p:spPr>
        <p:txBody>
          <a:bodyPr anchor="ctr">
            <a:noAutofit/>
          </a:bodyPr>
          <a:p>
            <a:pPr>
              <a:lnSpc>
                <a:spcPct val="100000"/>
              </a:lnSpc>
            </a:pPr>
            <a:fld id="{9FB37182-C8D5-44E4-B1F4-731490D3C7AD}" type="slidenum">
              <a:rPr b="1" lang="en-US" sz="700" spc="-1" strike="noStrike">
                <a:solidFill>
                  <a:srgbClr val="c6c6c6"/>
                </a:solidFill>
                <a:latin typeface="Manuale"/>
                <a:ea typeface="Manuale"/>
              </a:rPr>
              <a:t>5</a:t>
            </a:fld>
            <a:endParaRPr b="0" lang="en-CA" sz="700" spc="-1" strike="noStrike">
              <a:latin typeface="Times New Roman"/>
            </a:endParaRPr>
          </a:p>
        </p:txBody>
      </p:sp>
      <p:grpSp>
        <p:nvGrpSpPr>
          <p:cNvPr id="354" name="Group 2"/>
          <p:cNvGrpSpPr/>
          <p:nvPr/>
        </p:nvGrpSpPr>
        <p:grpSpPr>
          <a:xfrm>
            <a:off x="4943160" y="0"/>
            <a:ext cx="6941880" cy="6188760"/>
            <a:chOff x="4943160" y="0"/>
            <a:chExt cx="6941880" cy="6188760"/>
          </a:xfrm>
        </p:grpSpPr>
        <p:sp>
          <p:nvSpPr>
            <p:cNvPr id="355" name="CustomShape 3"/>
            <p:cNvSpPr/>
            <p:nvPr/>
          </p:nvSpPr>
          <p:spPr>
            <a:xfrm>
              <a:off x="4943160" y="0"/>
              <a:ext cx="6941880" cy="6188760"/>
            </a:xfrm>
            <a:custGeom>
              <a:avLst/>
              <a:gdLst/>
              <a:ahLst/>
              <a:rect l="l" t="t" r="r" b="b"/>
              <a:pathLst>
                <a:path w="2139969" h="4023331">
                  <a:moveTo>
                    <a:pt x="0" y="0"/>
                  </a:moveTo>
                  <a:lnTo>
                    <a:pt x="2139969" y="0"/>
                  </a:lnTo>
                  <a:lnTo>
                    <a:pt x="2139969" y="4023331"/>
                  </a:lnTo>
                  <a:lnTo>
                    <a:pt x="0" y="4023331"/>
                  </a:lnTo>
                  <a:close/>
                </a:path>
              </a:pathLst>
            </a:custGeom>
            <a:solidFill>
              <a:srgbClr val="303e48"/>
            </a:solidFill>
            <a:ln w="0">
              <a:noFill/>
            </a:ln>
            <a:effectLst>
              <a:outerShdw algn="tl" blurRad="50800" dir="2700000" dist="37674" rotWithShape="0">
                <a:srgbClr val="000000">
                  <a:alpha val="40000"/>
                </a:srgbClr>
              </a:outerShdw>
            </a:effectLst>
          </p:spPr>
          <p:style>
            <a:lnRef idx="0"/>
            <a:fillRef idx="0"/>
            <a:effectRef idx="0"/>
            <a:fontRef idx="minor"/>
          </p:style>
        </p:sp>
      </p:grpSp>
      <p:sp>
        <p:nvSpPr>
          <p:cNvPr id="356" name="CustomShape 4"/>
          <p:cNvSpPr/>
          <p:nvPr/>
        </p:nvSpPr>
        <p:spPr>
          <a:xfrm>
            <a:off x="100440" y="2959200"/>
            <a:ext cx="4477680" cy="2469240"/>
          </a:xfrm>
          <a:prstGeom prst="rect">
            <a:avLst/>
          </a:prstGeom>
          <a:noFill/>
          <a:ln w="0">
            <a:noFill/>
          </a:ln>
        </p:spPr>
        <p:style>
          <a:lnRef idx="0"/>
          <a:fillRef idx="0"/>
          <a:effectRef idx="0"/>
          <a:fontRef idx="minor"/>
        </p:style>
        <p:txBody>
          <a:bodyPr lIns="0" rIns="0" tIns="0" bIns="0">
            <a:spAutoFit/>
          </a:bodyPr>
          <a:p>
            <a:pPr lvl="1" marL="682200" indent="-340920">
              <a:lnSpc>
                <a:spcPct val="150000"/>
              </a:lnSpc>
              <a:buClr>
                <a:srgbClr val="323e48"/>
              </a:buClr>
              <a:buFont typeface="Wingdings" charset="2"/>
              <a:buChar char=""/>
            </a:pPr>
            <a:r>
              <a:rPr b="0" lang="en-US" sz="1800" spc="-1" strike="noStrike">
                <a:solidFill>
                  <a:srgbClr val="323e48"/>
                </a:solidFill>
                <a:latin typeface="PT Sans"/>
              </a:rPr>
              <a:t>Independent, non-profit organization</a:t>
            </a:r>
            <a:endParaRPr b="0" lang="en-CA" sz="1800" spc="-1" strike="noStrike">
              <a:latin typeface="Arial"/>
            </a:endParaRPr>
          </a:p>
          <a:p>
            <a:pPr lvl="1" marL="682200" indent="-340920">
              <a:lnSpc>
                <a:spcPct val="150000"/>
              </a:lnSpc>
              <a:buClr>
                <a:srgbClr val="323e48"/>
              </a:buClr>
              <a:buFont typeface="Wingdings" charset="2"/>
              <a:buChar char=""/>
            </a:pPr>
            <a:r>
              <a:rPr b="0" lang="en-US" sz="1800" spc="-1" strike="noStrike">
                <a:solidFill>
                  <a:srgbClr val="323e48"/>
                </a:solidFill>
                <a:latin typeface="PT Sans"/>
              </a:rPr>
              <a:t>35+ years of research, prevention, education, and policy guidance in the field of responsible gambling</a:t>
            </a:r>
            <a:endParaRPr b="0" lang="en-CA" sz="1800" spc="-1" strike="noStrike">
              <a:latin typeface="Arial"/>
            </a:endParaRPr>
          </a:p>
          <a:p>
            <a:pPr lvl="1" marL="682200" indent="-340920">
              <a:lnSpc>
                <a:spcPct val="150000"/>
              </a:lnSpc>
              <a:buClr>
                <a:srgbClr val="323e48"/>
              </a:buClr>
              <a:buFont typeface="Wingdings" charset="2"/>
              <a:buChar char=""/>
            </a:pPr>
            <a:r>
              <a:rPr b="0" lang="en-US" sz="1800" spc="-1" strike="noStrike">
                <a:solidFill>
                  <a:srgbClr val="323e48"/>
                </a:solidFill>
                <a:latin typeface="PT Sans"/>
              </a:rPr>
              <a:t>Work across jurisdictions around the world and with all stakeholders</a:t>
            </a:r>
            <a:endParaRPr b="0" lang="en-CA" sz="1800" spc="-1" strike="noStrike">
              <a:latin typeface="Arial"/>
            </a:endParaRPr>
          </a:p>
        </p:txBody>
      </p:sp>
      <p:sp>
        <p:nvSpPr>
          <p:cNvPr id="357" name="CustomShape 5"/>
          <p:cNvSpPr/>
          <p:nvPr/>
        </p:nvSpPr>
        <p:spPr>
          <a:xfrm>
            <a:off x="282240" y="2158200"/>
            <a:ext cx="7220520" cy="505800"/>
          </a:xfrm>
          <a:prstGeom prst="rect">
            <a:avLst/>
          </a:prstGeom>
          <a:noFill/>
          <a:ln w="0">
            <a:noFill/>
          </a:ln>
        </p:spPr>
        <p:style>
          <a:lnRef idx="0"/>
          <a:fillRef idx="0"/>
          <a:effectRef idx="0"/>
          <a:fontRef idx="minor"/>
        </p:style>
        <p:txBody>
          <a:bodyPr lIns="0" rIns="0" tIns="0" bIns="0">
            <a:spAutoFit/>
          </a:bodyPr>
          <a:p>
            <a:pPr>
              <a:lnSpc>
                <a:spcPts val="3986"/>
              </a:lnSpc>
            </a:pPr>
            <a:r>
              <a:rPr b="0" lang="en-US" sz="2800" spc="-1" strike="noStrike">
                <a:solidFill>
                  <a:srgbClr val="00a881"/>
                </a:solidFill>
                <a:latin typeface="Poppins Medium"/>
              </a:rPr>
              <a:t>All in for safer gambling.</a:t>
            </a:r>
            <a:endParaRPr b="0" lang="en-CA" sz="2800" spc="-1" strike="noStrike">
              <a:latin typeface="Arial"/>
            </a:endParaRPr>
          </a:p>
        </p:txBody>
      </p:sp>
      <p:pic>
        <p:nvPicPr>
          <p:cNvPr id="358" name="Picture 11" descr=""/>
          <p:cNvPicPr/>
          <p:nvPr/>
        </p:nvPicPr>
        <p:blipFill>
          <a:blip r:embed="rId1"/>
          <a:stretch/>
        </p:blipFill>
        <p:spPr>
          <a:xfrm>
            <a:off x="538920" y="-273240"/>
            <a:ext cx="3084480" cy="3084480"/>
          </a:xfrm>
          <a:prstGeom prst="rect">
            <a:avLst/>
          </a:prstGeom>
          <a:ln w="0">
            <a:noFill/>
          </a:ln>
        </p:spPr>
      </p:pic>
      <p:sp>
        <p:nvSpPr>
          <p:cNvPr id="359" name="CustomShape 6"/>
          <p:cNvSpPr/>
          <p:nvPr/>
        </p:nvSpPr>
        <p:spPr>
          <a:xfrm>
            <a:off x="8280000" y="6417000"/>
            <a:ext cx="323172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CA" sz="1800" spc="-1" strike="noStrike">
                <a:solidFill>
                  <a:srgbClr val="1e1e1e"/>
                </a:solidFill>
                <a:latin typeface="Arial"/>
              </a:rPr>
              <a:t>www.responsiblegambling.org</a:t>
            </a:r>
            <a:endParaRPr b="0" lang="en-CA" sz="1800" spc="-1" strike="noStrike">
              <a:latin typeface="Arial"/>
            </a:endParaRPr>
          </a:p>
        </p:txBody>
      </p:sp>
      <p:sp>
        <p:nvSpPr>
          <p:cNvPr id="360" name="CustomShape 7"/>
          <p:cNvSpPr/>
          <p:nvPr/>
        </p:nvSpPr>
        <p:spPr>
          <a:xfrm>
            <a:off x="5672520" y="1481040"/>
            <a:ext cx="5955840" cy="420516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i="1" lang="en-US" sz="1800" spc="-1" strike="noStrike">
                <a:solidFill>
                  <a:srgbClr val="ffffff"/>
                </a:solidFill>
                <a:latin typeface="Arial"/>
              </a:rPr>
              <a:t>On January 10, 1980, I was sent to jail for embezzling a large amount of money. A compulsive gambler, my habit had cost me everything: my family, my finances, and my freedom. When I got out, I knew I needed help staying away from gambling.</a:t>
            </a:r>
            <a:endParaRPr b="0" lang="en-CA" sz="1800" spc="-1" strike="noStrike">
              <a:latin typeface="Arial"/>
            </a:endParaRPr>
          </a:p>
          <a:p>
            <a:pPr algn="just">
              <a:lnSpc>
                <a:spcPct val="100000"/>
              </a:lnSpc>
            </a:pPr>
            <a:r>
              <a:rPr b="0" i="1" lang="en-US" sz="1800" spc="-1" strike="noStrike">
                <a:solidFill>
                  <a:srgbClr val="ffffff"/>
                </a:solidFill>
                <a:latin typeface="Arial"/>
              </a:rPr>
              <a:t>When I looked around, I had a hard time finding the services I needed, and I knew I could not the only one. Three years after finding help in the US from Dr. Robert L. Custer and learning everything I could, I formed the Canadian Foundation on Compulsive Gambling. I had an office in my basement and a few dollars in the bank.</a:t>
            </a:r>
            <a:endParaRPr b="0" lang="en-CA" sz="1800" spc="-1" strike="noStrike">
              <a:latin typeface="Arial"/>
            </a:endParaRPr>
          </a:p>
          <a:p>
            <a:pPr algn="just">
              <a:lnSpc>
                <a:spcPct val="100000"/>
              </a:lnSpc>
            </a:pPr>
            <a:endParaRPr b="0" lang="en-CA" sz="1800" spc="-1" strike="noStrike">
              <a:latin typeface="Arial"/>
            </a:endParaRPr>
          </a:p>
          <a:p>
            <a:pPr algn="just">
              <a:lnSpc>
                <a:spcPct val="100000"/>
              </a:lnSpc>
            </a:pPr>
            <a:r>
              <a:rPr b="0" i="1" lang="en-US" sz="1800" spc="-1" strike="noStrike">
                <a:solidFill>
                  <a:srgbClr val="ffffff"/>
                </a:solidFill>
                <a:latin typeface="Arial"/>
              </a:rPr>
              <a:t>-- Tibor Barsony, Founder of the Canadian Foundation on Compulsive Gambling (now RGC), 1983</a:t>
            </a:r>
            <a:endParaRPr b="0" lang="en-CA" sz="1800" spc="-1" strike="noStrike">
              <a:latin typeface="Arial"/>
            </a:endParaRPr>
          </a:p>
          <a:p>
            <a:pPr algn="just">
              <a:lnSpc>
                <a:spcPct val="100000"/>
              </a:lnSpc>
            </a:pPr>
            <a:endParaRPr b="0" lang="en-CA" sz="1800" spc="-1" strike="noStrike">
              <a:latin typeface="Arial"/>
            </a:endParaRPr>
          </a:p>
        </p:txBody>
      </p:sp>
      <p:sp>
        <p:nvSpPr>
          <p:cNvPr id="361" name="CustomShape 8"/>
          <p:cNvSpPr/>
          <p:nvPr/>
        </p:nvSpPr>
        <p:spPr>
          <a:xfrm>
            <a:off x="4977000" y="595440"/>
            <a:ext cx="764640" cy="2193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i="1" lang="en-US" sz="13800" spc="-1" strike="noStrike">
                <a:solidFill>
                  <a:srgbClr val="ffffff"/>
                </a:solidFill>
                <a:latin typeface="Arial"/>
              </a:rPr>
              <a:t>“</a:t>
            </a:r>
            <a:endParaRPr b="0" lang="en-CA" sz="13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TextShape 1"/>
          <p:cNvSpPr txBox="1"/>
          <p:nvPr/>
        </p:nvSpPr>
        <p:spPr>
          <a:xfrm>
            <a:off x="282240" y="6540480"/>
            <a:ext cx="582120" cy="236160"/>
          </a:xfrm>
          <a:prstGeom prst="rect">
            <a:avLst/>
          </a:prstGeom>
          <a:noFill/>
          <a:ln w="0">
            <a:noFill/>
          </a:ln>
        </p:spPr>
        <p:txBody>
          <a:bodyPr anchor="ctr">
            <a:noAutofit/>
          </a:bodyPr>
          <a:p>
            <a:pPr>
              <a:lnSpc>
                <a:spcPct val="100000"/>
              </a:lnSpc>
            </a:pPr>
            <a:fld id="{A881B548-5A38-47EF-8814-C975F13F268E}" type="slidenum">
              <a:rPr b="1" lang="en-US" sz="700" spc="-1" strike="noStrike">
                <a:solidFill>
                  <a:srgbClr val="c6c6c6"/>
                </a:solidFill>
                <a:latin typeface="Manuale"/>
                <a:ea typeface="Manuale"/>
              </a:rPr>
              <a:t>5</a:t>
            </a:fld>
            <a:endParaRPr b="0" lang="en-CA" sz="700" spc="-1" strike="noStrike">
              <a:latin typeface="Times New Roman"/>
            </a:endParaRPr>
          </a:p>
        </p:txBody>
      </p:sp>
      <p:sp>
        <p:nvSpPr>
          <p:cNvPr id="363" name="TextShape 2"/>
          <p:cNvSpPr txBox="1"/>
          <p:nvPr/>
        </p:nvSpPr>
        <p:spPr>
          <a:xfrm>
            <a:off x="1090080" y="601920"/>
            <a:ext cx="4606200" cy="982800"/>
          </a:xfrm>
          <a:prstGeom prst="rect">
            <a:avLst/>
          </a:prstGeom>
          <a:noFill/>
          <a:ln w="0">
            <a:noFill/>
          </a:ln>
        </p:spPr>
        <p:txBody>
          <a:bodyPr anchor="ctr">
            <a:noAutofit/>
          </a:bodyPr>
          <a:p>
            <a:pPr>
              <a:lnSpc>
                <a:spcPct val="90000"/>
              </a:lnSpc>
            </a:pPr>
            <a:r>
              <a:rPr b="1" lang="de-DE" sz="4400" spc="-1" strike="noStrike">
                <a:solidFill>
                  <a:srgbClr val="175e8d"/>
                </a:solidFill>
                <a:latin typeface="Open Sans"/>
                <a:ea typeface="Open Sans"/>
              </a:rPr>
              <a:t>Overview</a:t>
            </a:r>
            <a:endParaRPr b="0" lang="en-US" sz="4400" spc="-1" strike="noStrike">
              <a:solidFill>
                <a:srgbClr val="1e1e1e"/>
              </a:solidFill>
              <a:latin typeface="Arial"/>
            </a:endParaRPr>
          </a:p>
        </p:txBody>
      </p:sp>
      <p:pic>
        <p:nvPicPr>
          <p:cNvPr id="364" name="Picture 4" descr=""/>
          <p:cNvPicPr/>
          <p:nvPr/>
        </p:nvPicPr>
        <p:blipFill>
          <a:blip r:embed="rId1">
            <a:extLst>
              <a:ext uri="{BEBA8EAE-BF5A-486C-A8C5-ECC9F3942E4B}">
                <a14:imgProps xmlns:a14="http://schemas.microsoft.com/office/drawing/2010/main">
                  <a14:imgLayer r:embed="rId2">
                    <a14:imgEffect>
                      <a14:brightnessContrast bright="-40000" contrast="-20000"/>
                    </a14:imgEffect>
                  </a14:imgLayer>
                </a14:imgProps>
              </a:ext>
            </a:extLst>
          </a:blip>
          <a:srcRect l="1582" t="0" r="8985" b="0"/>
          <a:stretch/>
        </p:blipFill>
        <p:spPr>
          <a:xfrm>
            <a:off x="6431040" y="-5760"/>
            <a:ext cx="5760720" cy="6863400"/>
          </a:xfrm>
          <a:prstGeom prst="rect">
            <a:avLst/>
          </a:prstGeom>
          <a:ln w="0">
            <a:noFill/>
          </a:ln>
        </p:spPr>
      </p:pic>
      <p:sp>
        <p:nvSpPr>
          <p:cNvPr id="365" name="CustomShape 3"/>
          <p:cNvSpPr/>
          <p:nvPr/>
        </p:nvSpPr>
        <p:spPr>
          <a:xfrm flipH="1">
            <a:off x="4443840" y="-1202400"/>
            <a:ext cx="2989440" cy="9414720"/>
          </a:xfrm>
          <a:prstGeom prst="moon">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366" name="TextShape 4"/>
          <p:cNvSpPr txBox="1"/>
          <p:nvPr/>
        </p:nvSpPr>
        <p:spPr>
          <a:xfrm>
            <a:off x="1090080" y="1997280"/>
            <a:ext cx="10422000" cy="4046040"/>
          </a:xfrm>
          <a:prstGeom prst="rect">
            <a:avLst/>
          </a:prstGeom>
          <a:noFill/>
          <a:ln w="0">
            <a:noFill/>
          </a:ln>
        </p:spPr>
        <p:txBody>
          <a:bodyPr>
            <a:normAutofit/>
          </a:bodyPr>
          <a:p>
            <a:pPr marL="52560" indent="-52200">
              <a:lnSpc>
                <a:spcPct val="90000"/>
              </a:lnSpc>
              <a:spcBef>
                <a:spcPts val="1001"/>
              </a:spcBef>
              <a:buClr>
                <a:srgbClr val="1e1e1e"/>
              </a:buClr>
              <a:buFont typeface="Wingdings" charset="2"/>
              <a:buChar char=""/>
            </a:pPr>
            <a:r>
              <a:rPr b="0" lang="en-US" sz="2400" spc="-1" strike="noStrike">
                <a:solidFill>
                  <a:srgbClr val="1e1e1e"/>
                </a:solidFill>
                <a:latin typeface="Open Sans"/>
                <a:ea typeface="Open Sans"/>
              </a:rPr>
              <a:t> </a:t>
            </a:r>
            <a:r>
              <a:rPr b="0" lang="en-US" sz="2400" spc="-1" strike="noStrike">
                <a:solidFill>
                  <a:srgbClr val="1e1e1e"/>
                </a:solidFill>
                <a:latin typeface="Open Sans"/>
                <a:ea typeface="Open Sans"/>
              </a:rPr>
              <a:t>COVID-19 Gambling Research in ON</a:t>
            </a:r>
            <a:endParaRPr b="0" lang="en-US" sz="2400" spc="-1" strike="noStrike">
              <a:solidFill>
                <a:srgbClr val="1e1e1e"/>
              </a:solidFill>
              <a:latin typeface="Open Sans"/>
            </a:endParaRPr>
          </a:p>
          <a:p>
            <a:pPr marL="52560" indent="-52200">
              <a:lnSpc>
                <a:spcPct val="90000"/>
              </a:lnSpc>
              <a:spcBef>
                <a:spcPts val="1001"/>
              </a:spcBef>
              <a:buClr>
                <a:srgbClr val="1e1e1e"/>
              </a:buClr>
              <a:buFont typeface="Wingdings" charset="2"/>
              <a:buChar char=""/>
            </a:pPr>
            <a:r>
              <a:rPr b="0" lang="en-US" sz="2400" spc="-1" strike="noStrike">
                <a:solidFill>
                  <a:srgbClr val="1e1e1e"/>
                </a:solidFill>
                <a:latin typeface="Open Sans"/>
                <a:ea typeface="Open Sans"/>
              </a:rPr>
              <a:t> </a:t>
            </a:r>
            <a:r>
              <a:rPr b="0" lang="en-US" sz="2400" spc="-1" strike="noStrike">
                <a:solidFill>
                  <a:srgbClr val="1e1e1e"/>
                </a:solidFill>
                <a:latin typeface="Open Sans"/>
                <a:ea typeface="Open Sans"/>
              </a:rPr>
              <a:t>Gambling Behaviours</a:t>
            </a:r>
            <a:endParaRPr b="0" lang="en-US" sz="2400" spc="-1" strike="noStrike">
              <a:solidFill>
                <a:srgbClr val="1e1e1e"/>
              </a:solidFill>
              <a:latin typeface="Open Sans"/>
            </a:endParaRPr>
          </a:p>
          <a:p>
            <a:pPr marL="52560" indent="-52200">
              <a:lnSpc>
                <a:spcPct val="90000"/>
              </a:lnSpc>
              <a:spcBef>
                <a:spcPts val="1001"/>
              </a:spcBef>
              <a:buClr>
                <a:srgbClr val="1e1e1e"/>
              </a:buClr>
              <a:buFont typeface="Wingdings" charset="2"/>
              <a:buChar char=""/>
            </a:pPr>
            <a:r>
              <a:rPr b="0" lang="en-US" sz="2400" spc="-1" strike="noStrike">
                <a:solidFill>
                  <a:srgbClr val="1e1e1e"/>
                </a:solidFill>
                <a:latin typeface="Open Sans"/>
                <a:ea typeface="Open Sans"/>
              </a:rPr>
              <a:t> </a:t>
            </a:r>
            <a:r>
              <a:rPr b="0" lang="en-US" sz="2400" spc="-1" strike="noStrike">
                <a:solidFill>
                  <a:srgbClr val="1e1e1e"/>
                </a:solidFill>
                <a:latin typeface="Open Sans"/>
                <a:ea typeface="Open Sans"/>
              </a:rPr>
              <a:t>Financial Impacts</a:t>
            </a:r>
            <a:endParaRPr b="0" lang="en-US" sz="2400" spc="-1" strike="noStrike">
              <a:solidFill>
                <a:srgbClr val="1e1e1e"/>
              </a:solidFill>
              <a:latin typeface="Open Sans"/>
            </a:endParaRPr>
          </a:p>
          <a:p>
            <a:pPr marL="52560" indent="-52200">
              <a:lnSpc>
                <a:spcPct val="90000"/>
              </a:lnSpc>
              <a:spcBef>
                <a:spcPts val="1001"/>
              </a:spcBef>
              <a:buClr>
                <a:srgbClr val="1e1e1e"/>
              </a:buClr>
              <a:buFont typeface="Wingdings" charset="2"/>
              <a:buChar char=""/>
            </a:pPr>
            <a:r>
              <a:rPr b="0" lang="en-US" sz="2400" spc="-1" strike="noStrike">
                <a:solidFill>
                  <a:srgbClr val="1e1e1e"/>
                </a:solidFill>
                <a:latin typeface="Open Sans"/>
                <a:ea typeface="Open Sans"/>
              </a:rPr>
              <a:t> </a:t>
            </a:r>
            <a:r>
              <a:rPr b="0" lang="en-US" sz="2400" spc="-1" strike="noStrike">
                <a:solidFill>
                  <a:srgbClr val="1e1e1e"/>
                </a:solidFill>
                <a:latin typeface="Open Sans"/>
                <a:ea typeface="Open Sans"/>
              </a:rPr>
              <a:t>Mental Health</a:t>
            </a:r>
            <a:endParaRPr b="0" lang="en-US" sz="2400" spc="-1" strike="noStrike">
              <a:solidFill>
                <a:srgbClr val="1e1e1e"/>
              </a:solidFill>
              <a:latin typeface="Open Sans"/>
            </a:endParaRPr>
          </a:p>
          <a:p>
            <a:pPr marL="52560" indent="-52200">
              <a:lnSpc>
                <a:spcPct val="90000"/>
              </a:lnSpc>
              <a:spcBef>
                <a:spcPts val="1001"/>
              </a:spcBef>
              <a:buClr>
                <a:srgbClr val="1e1e1e"/>
              </a:buClr>
              <a:buFont typeface="Wingdings" charset="2"/>
              <a:buChar char=""/>
            </a:pPr>
            <a:r>
              <a:rPr b="0" lang="en-US" sz="2400" spc="-1" strike="noStrike">
                <a:solidFill>
                  <a:srgbClr val="1e1e1e"/>
                </a:solidFill>
                <a:latin typeface="Open Sans"/>
                <a:ea typeface="Open Sans"/>
              </a:rPr>
              <a:t> </a:t>
            </a:r>
            <a:r>
              <a:rPr b="0" lang="en-US" sz="2400" spc="-1" strike="noStrike">
                <a:solidFill>
                  <a:srgbClr val="1e1e1e"/>
                </a:solidFill>
                <a:latin typeface="Open Sans"/>
                <a:ea typeface="Open Sans"/>
              </a:rPr>
              <a:t>Substance Use</a:t>
            </a:r>
            <a:endParaRPr b="0" lang="en-US" sz="2400" spc="-1" strike="noStrike">
              <a:solidFill>
                <a:srgbClr val="1e1e1e"/>
              </a:solidFill>
              <a:latin typeface="Open Sans"/>
            </a:endParaRPr>
          </a:p>
          <a:p>
            <a:pPr marL="52560" indent="-52200">
              <a:lnSpc>
                <a:spcPct val="90000"/>
              </a:lnSpc>
              <a:spcBef>
                <a:spcPts val="1001"/>
              </a:spcBef>
              <a:buClr>
                <a:srgbClr val="1e1e1e"/>
              </a:buClr>
              <a:buFont typeface="Wingdings" charset="2"/>
              <a:buChar char=""/>
            </a:pPr>
            <a:r>
              <a:rPr b="0" lang="en-US" sz="2400" spc="-1" strike="noStrike">
                <a:solidFill>
                  <a:srgbClr val="1e1e1e"/>
                </a:solidFill>
                <a:latin typeface="Open Sans"/>
                <a:ea typeface="Open Sans"/>
              </a:rPr>
              <a:t> </a:t>
            </a:r>
            <a:r>
              <a:rPr b="0" lang="en-US" sz="2400" spc="-1" strike="noStrike">
                <a:solidFill>
                  <a:srgbClr val="1e1e1e"/>
                </a:solidFill>
                <a:latin typeface="Open Sans"/>
                <a:ea typeface="Open Sans"/>
              </a:rPr>
              <a:t>Gambling Risk and Harm</a:t>
            </a:r>
            <a:endParaRPr b="0" lang="en-US" sz="2400" spc="-1" strike="noStrike">
              <a:solidFill>
                <a:srgbClr val="1e1e1e"/>
              </a:solidFill>
              <a:latin typeface="Open Sans"/>
            </a:endParaRPr>
          </a:p>
          <a:p>
            <a:pPr marL="52560" indent="-52200">
              <a:lnSpc>
                <a:spcPct val="90000"/>
              </a:lnSpc>
              <a:spcBef>
                <a:spcPts val="1001"/>
              </a:spcBef>
              <a:buClr>
                <a:srgbClr val="1e1e1e"/>
              </a:buClr>
              <a:buFont typeface="Wingdings" charset="2"/>
              <a:buChar char=""/>
            </a:pPr>
            <a:r>
              <a:rPr b="0" lang="en-US" sz="2400" spc="-1" strike="noStrike">
                <a:solidFill>
                  <a:srgbClr val="1e1e1e"/>
                </a:solidFill>
                <a:latin typeface="Open Sans"/>
                <a:ea typeface="Open Sans"/>
              </a:rPr>
              <a:t> </a:t>
            </a:r>
            <a:r>
              <a:rPr b="0" lang="en-US" sz="2400" spc="-1" strike="noStrike">
                <a:solidFill>
                  <a:srgbClr val="1e1e1e"/>
                </a:solidFill>
                <a:latin typeface="Open Sans"/>
                <a:ea typeface="Open Sans"/>
              </a:rPr>
              <a:t>Key Population Segments</a:t>
            </a:r>
            <a:endParaRPr b="0" lang="en-US" sz="2400" spc="-1" strike="noStrike">
              <a:solidFill>
                <a:srgbClr val="1e1e1e"/>
              </a:solidFill>
              <a:latin typeface="Open Sans"/>
            </a:endParaRPr>
          </a:p>
          <a:p>
            <a:pPr marL="52560" indent="-52200">
              <a:lnSpc>
                <a:spcPct val="90000"/>
              </a:lnSpc>
              <a:spcBef>
                <a:spcPts val="1001"/>
              </a:spcBef>
              <a:buClr>
                <a:srgbClr val="1e1e1e"/>
              </a:buClr>
              <a:buFont typeface="Wingdings" charset="2"/>
              <a:buChar char=""/>
            </a:pPr>
            <a:r>
              <a:rPr b="0" lang="en-US" sz="2400" spc="-1" strike="noStrike">
                <a:solidFill>
                  <a:srgbClr val="1e1e1e"/>
                </a:solidFill>
                <a:latin typeface="Open Sans"/>
                <a:ea typeface="Open Sans"/>
              </a:rPr>
              <a:t> </a:t>
            </a:r>
            <a:r>
              <a:rPr b="0" lang="en-US" sz="2400" spc="-1" strike="noStrike">
                <a:solidFill>
                  <a:srgbClr val="1e1e1e"/>
                </a:solidFill>
                <a:latin typeface="Open Sans"/>
                <a:ea typeface="Open Sans"/>
              </a:rPr>
              <a:t>Implications and Next Steps</a:t>
            </a:r>
            <a:endParaRPr b="0" lang="en-US" sz="2400" spc="-1" strike="noStrike">
              <a:solidFill>
                <a:srgbClr val="1e1e1e"/>
              </a:solidFill>
              <a:latin typeface="Open Sans"/>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CustomShape 1"/>
          <p:cNvSpPr/>
          <p:nvPr/>
        </p:nvSpPr>
        <p:spPr>
          <a:xfrm rot="16200000">
            <a:off x="-2414160" y="962280"/>
            <a:ext cx="9008640" cy="8719560"/>
          </a:xfrm>
          <a:prstGeom prst="wave">
            <a:avLst>
              <a:gd name="adj1" fmla="val 12500"/>
              <a:gd name="adj2" fmla="val 0"/>
            </a:avLst>
          </a:prstGeom>
          <a:solidFill>
            <a:schemeClr val="accent3"/>
          </a:soli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368" name="TextShape 2"/>
          <p:cNvSpPr txBox="1"/>
          <p:nvPr/>
        </p:nvSpPr>
        <p:spPr>
          <a:xfrm>
            <a:off x="238680" y="1309680"/>
            <a:ext cx="5520240" cy="5467320"/>
          </a:xfrm>
          <a:prstGeom prst="rect">
            <a:avLst/>
          </a:prstGeom>
          <a:noFill/>
          <a:ln w="0">
            <a:noFill/>
          </a:ln>
        </p:spPr>
        <p:txBody>
          <a:bodyPr>
            <a:normAutofit/>
          </a:bodyPr>
          <a:p>
            <a:pPr marL="52560" indent="-52200">
              <a:lnSpc>
                <a:spcPct val="90000"/>
              </a:lnSpc>
              <a:spcBef>
                <a:spcPts val="1001"/>
              </a:spcBef>
              <a:buClr>
                <a:srgbClr val="ffffff"/>
              </a:buClr>
              <a:buFont typeface="Wingdings" charset="2"/>
              <a:buChar char=""/>
            </a:pPr>
            <a:r>
              <a:rPr b="0" lang="en-CA" sz="1600" spc="-1" strike="noStrike">
                <a:solidFill>
                  <a:srgbClr val="ffffff"/>
                </a:solidFill>
                <a:latin typeface="Open Sans"/>
                <a:ea typeface="Open Sans"/>
              </a:rPr>
              <a:t> </a:t>
            </a:r>
            <a:r>
              <a:rPr b="1" lang="en-CA" sz="1600" spc="-1" strike="noStrike">
                <a:solidFill>
                  <a:srgbClr val="ffffff"/>
                </a:solidFill>
                <a:latin typeface="Open Sans"/>
                <a:ea typeface="Open Sans"/>
              </a:rPr>
              <a:t>Online gambling has shifted </a:t>
            </a:r>
            <a:r>
              <a:rPr b="0" lang="en-CA" sz="1600" spc="-1" strike="noStrike">
                <a:solidFill>
                  <a:srgbClr val="ffffff"/>
                </a:solidFill>
                <a:latin typeface="Open Sans"/>
                <a:ea typeface="Open Sans"/>
              </a:rPr>
              <a:t>in Ontario with evidence of increased and/or substantial engagement</a:t>
            </a:r>
            <a:endParaRPr b="0" lang="en-US" sz="1600" spc="-1" strike="noStrike">
              <a:solidFill>
                <a:srgbClr val="1e1e1e"/>
              </a:solidFill>
              <a:latin typeface="Open Sans"/>
            </a:endParaRPr>
          </a:p>
          <a:p>
            <a:pPr>
              <a:lnSpc>
                <a:spcPct val="90000"/>
              </a:lnSpc>
              <a:spcBef>
                <a:spcPts val="1001"/>
              </a:spcBef>
            </a:pPr>
            <a:endParaRPr b="0" lang="en-US" sz="1600" spc="-1" strike="noStrike">
              <a:solidFill>
                <a:srgbClr val="1e1e1e"/>
              </a:solidFill>
              <a:latin typeface="Open Sans"/>
            </a:endParaRPr>
          </a:p>
          <a:p>
            <a:pPr marL="52560" indent="-52200">
              <a:lnSpc>
                <a:spcPct val="90000"/>
              </a:lnSpc>
              <a:spcBef>
                <a:spcPts val="1001"/>
              </a:spcBef>
              <a:buClr>
                <a:srgbClr val="ffffff"/>
              </a:buClr>
              <a:buFont typeface="Wingdings" charset="2"/>
              <a:buChar char=""/>
            </a:pPr>
            <a:r>
              <a:rPr b="0" lang="en-CA" sz="1600" spc="-1" strike="noStrike">
                <a:solidFill>
                  <a:srgbClr val="ffffff"/>
                </a:solidFill>
                <a:latin typeface="Open Sans"/>
                <a:ea typeface="Open Sans"/>
              </a:rPr>
              <a:t> </a:t>
            </a:r>
            <a:r>
              <a:rPr b="1" lang="en-CA" sz="1600" spc="-1" strike="noStrike">
                <a:solidFill>
                  <a:srgbClr val="ffffff"/>
                </a:solidFill>
                <a:latin typeface="Open Sans"/>
                <a:ea typeface="Open Sans"/>
              </a:rPr>
              <a:t>High risk problem gambling </a:t>
            </a:r>
            <a:r>
              <a:rPr b="0" lang="en-CA" sz="1600" spc="-1" strike="noStrike">
                <a:solidFill>
                  <a:srgbClr val="ffffff"/>
                </a:solidFill>
                <a:latin typeface="Open Sans"/>
                <a:ea typeface="Open Sans"/>
              </a:rPr>
              <a:t>appears relatively stable in the province, but at-risk players engaging more online</a:t>
            </a:r>
            <a:endParaRPr b="0" lang="en-US" sz="1600" spc="-1" strike="noStrike">
              <a:solidFill>
                <a:srgbClr val="1e1e1e"/>
              </a:solidFill>
              <a:latin typeface="Open Sans"/>
            </a:endParaRPr>
          </a:p>
          <a:p>
            <a:pPr>
              <a:lnSpc>
                <a:spcPct val="90000"/>
              </a:lnSpc>
              <a:spcBef>
                <a:spcPts val="1001"/>
              </a:spcBef>
            </a:pPr>
            <a:endParaRPr b="0" lang="en-US" sz="1600" spc="-1" strike="noStrike">
              <a:solidFill>
                <a:srgbClr val="1e1e1e"/>
              </a:solidFill>
              <a:latin typeface="Open Sans"/>
            </a:endParaRPr>
          </a:p>
          <a:p>
            <a:pPr marL="52560" indent="-52200">
              <a:lnSpc>
                <a:spcPct val="90000"/>
              </a:lnSpc>
              <a:spcBef>
                <a:spcPts val="1001"/>
              </a:spcBef>
              <a:buClr>
                <a:srgbClr val="ffffff"/>
              </a:buClr>
              <a:buFont typeface="Wingdings" charset="2"/>
              <a:buChar char=""/>
            </a:pPr>
            <a:r>
              <a:rPr b="0" lang="en-CA" sz="1600" spc="-1" strike="noStrike">
                <a:solidFill>
                  <a:srgbClr val="ffffff"/>
                </a:solidFill>
                <a:latin typeface="Open Sans"/>
                <a:ea typeface="Open Sans"/>
              </a:rPr>
              <a:t> </a:t>
            </a:r>
            <a:r>
              <a:rPr b="0" lang="en-CA" sz="1600" spc="-1" strike="noStrike">
                <a:solidFill>
                  <a:srgbClr val="ffffff"/>
                </a:solidFill>
                <a:latin typeface="Open Sans"/>
                <a:ea typeface="Open Sans"/>
              </a:rPr>
              <a:t>High risk gamblers are more likely to experience elevated </a:t>
            </a:r>
            <a:r>
              <a:rPr b="1" lang="en-CA" sz="1600" spc="-1" strike="noStrike">
                <a:solidFill>
                  <a:srgbClr val="ffffff"/>
                </a:solidFill>
                <a:latin typeface="Open Sans"/>
                <a:ea typeface="Open Sans"/>
              </a:rPr>
              <a:t>mental health concerns, gamble while intoxicated</a:t>
            </a:r>
            <a:r>
              <a:rPr b="0" lang="en-CA" sz="1600" spc="-1" strike="noStrike">
                <a:solidFill>
                  <a:srgbClr val="ffffff"/>
                </a:solidFill>
                <a:latin typeface="Open Sans"/>
                <a:ea typeface="Open Sans"/>
              </a:rPr>
              <a:t>, and report </a:t>
            </a:r>
            <a:r>
              <a:rPr b="1" lang="en-CA" sz="1600" spc="-1" strike="noStrike">
                <a:solidFill>
                  <a:srgbClr val="ffffff"/>
                </a:solidFill>
                <a:latin typeface="Open Sans"/>
                <a:ea typeface="Open Sans"/>
              </a:rPr>
              <a:t>financial problems </a:t>
            </a:r>
            <a:r>
              <a:rPr b="0" lang="en-CA" sz="1600" spc="-1" strike="noStrike">
                <a:solidFill>
                  <a:srgbClr val="ffffff"/>
                </a:solidFill>
                <a:latin typeface="Open Sans"/>
                <a:ea typeface="Open Sans"/>
              </a:rPr>
              <a:t>tied to the pandemic</a:t>
            </a:r>
            <a:endParaRPr b="0" lang="en-US" sz="1600" spc="-1" strike="noStrike">
              <a:solidFill>
                <a:srgbClr val="1e1e1e"/>
              </a:solidFill>
              <a:latin typeface="Open Sans"/>
            </a:endParaRPr>
          </a:p>
          <a:p>
            <a:pPr>
              <a:lnSpc>
                <a:spcPct val="90000"/>
              </a:lnSpc>
              <a:spcBef>
                <a:spcPts val="1001"/>
              </a:spcBef>
            </a:pPr>
            <a:endParaRPr b="0" lang="en-US" sz="1600" spc="-1" strike="noStrike">
              <a:solidFill>
                <a:srgbClr val="1e1e1e"/>
              </a:solidFill>
              <a:latin typeface="Open Sans"/>
            </a:endParaRPr>
          </a:p>
          <a:p>
            <a:pPr marL="52560" indent="-52200">
              <a:lnSpc>
                <a:spcPct val="90000"/>
              </a:lnSpc>
              <a:spcBef>
                <a:spcPts val="1001"/>
              </a:spcBef>
              <a:buClr>
                <a:srgbClr val="ffffff"/>
              </a:buClr>
              <a:buFont typeface="Wingdings" charset="2"/>
              <a:buChar char=""/>
            </a:pPr>
            <a:r>
              <a:rPr b="0" lang="en-CA" sz="1600" spc="-1" strike="noStrike">
                <a:solidFill>
                  <a:srgbClr val="ffffff"/>
                </a:solidFill>
                <a:latin typeface="Open Sans"/>
                <a:ea typeface="Open Sans"/>
              </a:rPr>
              <a:t> </a:t>
            </a:r>
            <a:r>
              <a:rPr b="0" lang="en-CA" sz="1600" spc="-1" strike="noStrike">
                <a:solidFill>
                  <a:srgbClr val="ffffff"/>
                </a:solidFill>
                <a:latin typeface="Open Sans"/>
                <a:ea typeface="Open Sans"/>
              </a:rPr>
              <a:t>There are several </a:t>
            </a:r>
            <a:r>
              <a:rPr b="1" lang="en-CA" sz="1600" spc="-1" strike="noStrike">
                <a:solidFill>
                  <a:srgbClr val="ffffff"/>
                </a:solidFill>
                <a:latin typeface="Open Sans"/>
                <a:ea typeface="Open Sans"/>
              </a:rPr>
              <a:t>distinct populations </a:t>
            </a:r>
            <a:r>
              <a:rPr b="0" lang="en-CA" sz="1600" spc="-1" strike="noStrike">
                <a:solidFill>
                  <a:srgbClr val="ffffff"/>
                </a:solidFill>
                <a:latin typeface="Open Sans"/>
                <a:ea typeface="Open Sans"/>
              </a:rPr>
              <a:t>disproportionately affected by gambling problems in ON</a:t>
            </a:r>
            <a:endParaRPr b="0" lang="en-US" sz="1600" spc="-1" strike="noStrike">
              <a:solidFill>
                <a:srgbClr val="1e1e1e"/>
              </a:solidFill>
              <a:latin typeface="Open Sans"/>
            </a:endParaRPr>
          </a:p>
          <a:p>
            <a:pPr>
              <a:lnSpc>
                <a:spcPct val="90000"/>
              </a:lnSpc>
              <a:spcBef>
                <a:spcPts val="1001"/>
              </a:spcBef>
            </a:pPr>
            <a:endParaRPr b="0" lang="en-US" sz="1600" spc="-1" strike="noStrike">
              <a:solidFill>
                <a:srgbClr val="1e1e1e"/>
              </a:solidFill>
              <a:latin typeface="Open Sans"/>
            </a:endParaRPr>
          </a:p>
          <a:p>
            <a:pPr lvl="1" marL="409680" indent="-149040">
              <a:lnSpc>
                <a:spcPct val="90000"/>
              </a:lnSpc>
              <a:spcBef>
                <a:spcPts val="499"/>
              </a:spcBef>
              <a:buClr>
                <a:srgbClr val="ffffff"/>
              </a:buClr>
              <a:buFont typeface="Wingdings" charset="2"/>
              <a:buChar char=""/>
            </a:pPr>
            <a:r>
              <a:rPr b="0" lang="en-CA" sz="1400" spc="-1" strike="noStrike">
                <a:solidFill>
                  <a:srgbClr val="ffffff"/>
                </a:solidFill>
                <a:latin typeface="Open Sans"/>
                <a:ea typeface="Open Sans"/>
              </a:rPr>
              <a:t>Young adults (18-24, especially males)</a:t>
            </a:r>
            <a:endParaRPr b="0" lang="en-US" sz="1400" spc="-1" strike="noStrike">
              <a:solidFill>
                <a:srgbClr val="1e1e1e"/>
              </a:solidFill>
              <a:latin typeface="Open Sans"/>
            </a:endParaRPr>
          </a:p>
          <a:p>
            <a:pPr lvl="1" marL="409680" indent="-149040">
              <a:lnSpc>
                <a:spcPct val="90000"/>
              </a:lnSpc>
              <a:spcBef>
                <a:spcPts val="499"/>
              </a:spcBef>
              <a:buClr>
                <a:srgbClr val="ffffff"/>
              </a:buClr>
              <a:buFont typeface="Wingdings" charset="2"/>
              <a:buChar char=""/>
            </a:pPr>
            <a:r>
              <a:rPr b="0" lang="en-CA" sz="1400" spc="-1" strike="noStrike">
                <a:solidFill>
                  <a:srgbClr val="ffffff"/>
                </a:solidFill>
                <a:latin typeface="Open Sans"/>
                <a:ea typeface="Open Sans"/>
              </a:rPr>
              <a:t>Key ethno-cultural groups</a:t>
            </a:r>
            <a:endParaRPr b="0" lang="en-US" sz="1400" spc="-1" strike="noStrike">
              <a:solidFill>
                <a:srgbClr val="1e1e1e"/>
              </a:solidFill>
              <a:latin typeface="Open Sans"/>
            </a:endParaRPr>
          </a:p>
          <a:p>
            <a:pPr lvl="1" marL="409680" indent="-149040">
              <a:lnSpc>
                <a:spcPct val="90000"/>
              </a:lnSpc>
              <a:spcBef>
                <a:spcPts val="499"/>
              </a:spcBef>
              <a:buClr>
                <a:srgbClr val="ffffff"/>
              </a:buClr>
              <a:buFont typeface="Wingdings" charset="2"/>
              <a:buChar char=""/>
            </a:pPr>
            <a:r>
              <a:rPr b="0" lang="en-CA" sz="1400" spc="-1" strike="noStrike">
                <a:solidFill>
                  <a:srgbClr val="ffffff"/>
                </a:solidFill>
                <a:latin typeface="Open Sans"/>
                <a:ea typeface="Open Sans"/>
              </a:rPr>
              <a:t>And more… </a:t>
            </a:r>
            <a:endParaRPr b="0" lang="en-US" sz="1400" spc="-1" strike="noStrike">
              <a:solidFill>
                <a:srgbClr val="1e1e1e"/>
              </a:solidFill>
              <a:latin typeface="Open Sans"/>
            </a:endParaRPr>
          </a:p>
        </p:txBody>
      </p:sp>
      <p:sp>
        <p:nvSpPr>
          <p:cNvPr id="369" name="TextShape 3"/>
          <p:cNvSpPr txBox="1"/>
          <p:nvPr/>
        </p:nvSpPr>
        <p:spPr>
          <a:xfrm>
            <a:off x="282240" y="6540480"/>
            <a:ext cx="582120" cy="236160"/>
          </a:xfrm>
          <a:prstGeom prst="rect">
            <a:avLst/>
          </a:prstGeom>
          <a:noFill/>
          <a:ln w="0">
            <a:noFill/>
          </a:ln>
        </p:spPr>
        <p:txBody>
          <a:bodyPr anchor="ctr">
            <a:noAutofit/>
          </a:bodyPr>
          <a:p>
            <a:pPr>
              <a:lnSpc>
                <a:spcPct val="100000"/>
              </a:lnSpc>
            </a:pPr>
            <a:fld id="{82CB3731-82B4-4D2A-A7FA-F3F4DFA67A84}" type="slidenum">
              <a:rPr b="1" lang="en-US" sz="700" spc="-1" strike="noStrike">
                <a:solidFill>
                  <a:srgbClr val="c6c6c6"/>
                </a:solidFill>
                <a:latin typeface="Manuale"/>
                <a:ea typeface="Manuale"/>
              </a:rPr>
              <a:t>8</a:t>
            </a:fld>
            <a:endParaRPr b="0" lang="en-CA" sz="700" spc="-1" strike="noStrike">
              <a:latin typeface="Times New Roman"/>
            </a:endParaRPr>
          </a:p>
        </p:txBody>
      </p:sp>
      <p:sp>
        <p:nvSpPr>
          <p:cNvPr id="370" name="TextShape 4"/>
          <p:cNvSpPr txBox="1"/>
          <p:nvPr/>
        </p:nvSpPr>
        <p:spPr>
          <a:xfrm>
            <a:off x="359640" y="247680"/>
            <a:ext cx="10345680" cy="618840"/>
          </a:xfrm>
          <a:prstGeom prst="rect">
            <a:avLst/>
          </a:prstGeom>
          <a:noFill/>
          <a:ln w="0">
            <a:noFill/>
          </a:ln>
        </p:spPr>
        <p:txBody>
          <a:bodyPr anchor="ctr">
            <a:noAutofit/>
          </a:bodyPr>
          <a:p>
            <a:pPr>
              <a:lnSpc>
                <a:spcPct val="90000"/>
              </a:lnSpc>
            </a:pPr>
            <a:r>
              <a:rPr b="1" lang="en-CA" sz="3200" spc="-1" strike="noStrike">
                <a:solidFill>
                  <a:srgbClr val="175e8d"/>
                </a:solidFill>
                <a:latin typeface="Open Sans"/>
                <a:ea typeface="Open Sans"/>
              </a:rPr>
              <a:t>What did we learn from the past 2 years?</a:t>
            </a:r>
            <a:endParaRPr b="0" lang="en-US" sz="3200" spc="-1" strike="noStrike">
              <a:solidFill>
                <a:srgbClr val="1e1e1e"/>
              </a:solidFill>
              <a:latin typeface="Arial"/>
            </a:endParaRPr>
          </a:p>
        </p:txBody>
      </p:sp>
      <p:pic>
        <p:nvPicPr>
          <p:cNvPr id="371" name="Picture 4" descr=""/>
          <p:cNvPicPr/>
          <p:nvPr/>
        </p:nvPicPr>
        <p:blipFill>
          <a:blip r:embed="rId1"/>
          <a:stretch/>
        </p:blipFill>
        <p:spPr>
          <a:xfrm>
            <a:off x="9309240" y="247680"/>
            <a:ext cx="1934640" cy="3060720"/>
          </a:xfrm>
          <a:prstGeom prst="rect">
            <a:avLst/>
          </a:prstGeom>
          <a:ln w="0">
            <a:noFill/>
          </a:ln>
        </p:spPr>
      </p:pic>
      <p:pic>
        <p:nvPicPr>
          <p:cNvPr id="372" name="Picture 5" descr=""/>
          <p:cNvPicPr/>
          <p:nvPr/>
        </p:nvPicPr>
        <p:blipFill>
          <a:blip r:embed="rId2"/>
          <a:stretch/>
        </p:blipFill>
        <p:spPr>
          <a:xfrm>
            <a:off x="9623520" y="2343960"/>
            <a:ext cx="1934640" cy="2460240"/>
          </a:xfrm>
          <a:prstGeom prst="rect">
            <a:avLst/>
          </a:prstGeom>
          <a:ln w="0">
            <a:noFill/>
          </a:ln>
        </p:spPr>
      </p:pic>
      <p:pic>
        <p:nvPicPr>
          <p:cNvPr id="373" name="Picture 7" descr=""/>
          <p:cNvPicPr/>
          <p:nvPr/>
        </p:nvPicPr>
        <p:blipFill>
          <a:blip r:embed="rId3"/>
          <a:stretch/>
        </p:blipFill>
        <p:spPr>
          <a:xfrm>
            <a:off x="6533640" y="1040760"/>
            <a:ext cx="2275560" cy="2535840"/>
          </a:xfrm>
          <a:prstGeom prst="rect">
            <a:avLst/>
          </a:prstGeom>
          <a:ln w="0">
            <a:noFill/>
          </a:ln>
        </p:spPr>
      </p:pic>
      <p:pic>
        <p:nvPicPr>
          <p:cNvPr id="374" name="Picture 8" descr=""/>
          <p:cNvPicPr/>
          <p:nvPr/>
        </p:nvPicPr>
        <p:blipFill>
          <a:blip r:embed="rId4"/>
          <a:stretch/>
        </p:blipFill>
        <p:spPr>
          <a:xfrm>
            <a:off x="6920280" y="2383200"/>
            <a:ext cx="2220840" cy="2552400"/>
          </a:xfrm>
          <a:prstGeom prst="rect">
            <a:avLst/>
          </a:prstGeom>
          <a:ln w="0">
            <a:noFill/>
          </a:ln>
        </p:spPr>
      </p:pic>
      <p:pic>
        <p:nvPicPr>
          <p:cNvPr id="375" name="Picture 9" descr=""/>
          <p:cNvPicPr/>
          <p:nvPr/>
        </p:nvPicPr>
        <p:blipFill>
          <a:blip r:embed="rId5"/>
          <a:stretch/>
        </p:blipFill>
        <p:spPr>
          <a:xfrm>
            <a:off x="7488360" y="3861000"/>
            <a:ext cx="2220840" cy="2654640"/>
          </a:xfrm>
          <a:prstGeom prst="rect">
            <a:avLst/>
          </a:prstGeom>
          <a:ln w="0">
            <a:noFill/>
          </a:ln>
        </p:spPr>
      </p:pic>
      <p:pic>
        <p:nvPicPr>
          <p:cNvPr id="376" name="Picture 6" descr=""/>
          <p:cNvPicPr/>
          <p:nvPr/>
        </p:nvPicPr>
        <p:blipFill>
          <a:blip r:embed="rId6"/>
          <a:stretch/>
        </p:blipFill>
        <p:spPr>
          <a:xfrm>
            <a:off x="10191960" y="3861000"/>
            <a:ext cx="1933560" cy="25095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TextShape 1"/>
          <p:cNvSpPr txBox="1"/>
          <p:nvPr/>
        </p:nvSpPr>
        <p:spPr>
          <a:xfrm>
            <a:off x="1269000" y="1216800"/>
            <a:ext cx="9590040" cy="1655280"/>
          </a:xfrm>
          <a:prstGeom prst="rect">
            <a:avLst/>
          </a:prstGeom>
          <a:noFill/>
          <a:ln w="0">
            <a:noFill/>
          </a:ln>
        </p:spPr>
        <p:txBody>
          <a:bodyPr anchor="ctr">
            <a:noAutofit/>
          </a:bodyPr>
          <a:p>
            <a:pPr algn="ctr">
              <a:lnSpc>
                <a:spcPct val="90000"/>
              </a:lnSpc>
              <a:spcBef>
                <a:spcPts val="1001"/>
              </a:spcBef>
              <a:tabLst>
                <a:tab algn="l" pos="0"/>
              </a:tabLst>
            </a:pPr>
            <a:r>
              <a:rPr b="1" lang="en-CA" sz="6000" spc="-1" strike="noStrike">
                <a:solidFill>
                  <a:srgbClr val="ffffff"/>
                </a:solidFill>
                <a:latin typeface="Open Sans"/>
                <a:ea typeface="Open Sans"/>
              </a:rPr>
              <a:t>COVID-19 Gambling Research in Ontario</a:t>
            </a:r>
            <a:endParaRPr b="0" lang="en-CA" sz="6000" spc="-1" strike="noStrike">
              <a:latin typeface="Arial"/>
            </a:endParaRPr>
          </a:p>
        </p:txBody>
      </p:sp>
      <p:sp>
        <p:nvSpPr>
          <p:cNvPr id="378" name="TextShape 2"/>
          <p:cNvSpPr txBox="1"/>
          <p:nvPr/>
        </p:nvSpPr>
        <p:spPr>
          <a:xfrm>
            <a:off x="282240" y="6540480"/>
            <a:ext cx="582120" cy="236160"/>
          </a:xfrm>
          <a:prstGeom prst="rect">
            <a:avLst/>
          </a:prstGeom>
          <a:noFill/>
          <a:ln w="0">
            <a:noFill/>
          </a:ln>
        </p:spPr>
        <p:txBody>
          <a:bodyPr anchor="ctr">
            <a:noAutofit/>
          </a:bodyPr>
          <a:p>
            <a:pPr>
              <a:lnSpc>
                <a:spcPct val="100000"/>
              </a:lnSpc>
            </a:pPr>
            <a:fld id="{112325BA-D76D-4073-B0BE-A6AAC33D5D27}" type="slidenum">
              <a:rPr b="1" lang="en-US" sz="700" spc="-1" strike="noStrike">
                <a:solidFill>
                  <a:srgbClr val="8c8c8c"/>
                </a:solidFill>
                <a:latin typeface="Manuale"/>
                <a:ea typeface="Manuale"/>
              </a:rPr>
              <a:t>8</a:t>
            </a:fld>
            <a:endParaRPr b="0" lang="en-CA" sz="700" spc="-1" strike="noStrike">
              <a:latin typeface="Times New Roman"/>
            </a:endParaRPr>
          </a:p>
        </p:txBody>
      </p:sp>
      <p:pic>
        <p:nvPicPr>
          <p:cNvPr id="379" name="Picture 4" descr=""/>
          <p:cNvPicPr/>
          <p:nvPr/>
        </p:nvPicPr>
        <p:blipFill>
          <a:blip r:embed="rId1"/>
          <a:stretch/>
        </p:blipFill>
        <p:spPr>
          <a:xfrm>
            <a:off x="402840" y="5428080"/>
            <a:ext cx="1112040" cy="11120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e288d"/>
      </a:dk2>
      <a:lt2>
        <a:srgbClr val="ffffff"/>
      </a:lt2>
      <a:accent1>
        <a:srgbClr val="6e288d"/>
      </a:accent1>
      <a:accent2>
        <a:srgbClr val="63b1e5"/>
      </a:accent2>
      <a:accent3>
        <a:srgbClr val="00a39b"/>
      </a:accent3>
      <a:accent4>
        <a:srgbClr val="ab8876"/>
      </a:accent4>
      <a:accent5>
        <a:srgbClr val="ffb651"/>
      </a:accent5>
      <a:accent6>
        <a:srgbClr val="1e1e1e"/>
      </a:accent6>
      <a:hlink>
        <a:srgbClr val="787878"/>
      </a:hlink>
      <a:folHlink>
        <a:srgbClr val="1e1e1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e288d"/>
      </a:dk2>
      <a:lt2>
        <a:srgbClr val="ffffff"/>
      </a:lt2>
      <a:accent1>
        <a:srgbClr val="6e288d"/>
      </a:accent1>
      <a:accent2>
        <a:srgbClr val="63b1e5"/>
      </a:accent2>
      <a:accent3>
        <a:srgbClr val="00a39b"/>
      </a:accent3>
      <a:accent4>
        <a:srgbClr val="ab8876"/>
      </a:accent4>
      <a:accent5>
        <a:srgbClr val="ffb651"/>
      </a:accent5>
      <a:accent6>
        <a:srgbClr val="1e1e1e"/>
      </a:accent6>
      <a:hlink>
        <a:srgbClr val="787878"/>
      </a:hlink>
      <a:folHlink>
        <a:srgbClr val="1e1e1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e288d"/>
      </a:dk2>
      <a:lt2>
        <a:srgbClr val="ffffff"/>
      </a:lt2>
      <a:accent1>
        <a:srgbClr val="6e288d"/>
      </a:accent1>
      <a:accent2>
        <a:srgbClr val="63b1e5"/>
      </a:accent2>
      <a:accent3>
        <a:srgbClr val="00a39b"/>
      </a:accent3>
      <a:accent4>
        <a:srgbClr val="ab8876"/>
      </a:accent4>
      <a:accent5>
        <a:srgbClr val="ffb651"/>
      </a:accent5>
      <a:accent6>
        <a:srgbClr val="1e1e1e"/>
      </a:accent6>
      <a:hlink>
        <a:srgbClr val="787878"/>
      </a:hlink>
      <a:folHlink>
        <a:srgbClr val="1e1e1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6e288d"/>
      </a:dk2>
      <a:lt2>
        <a:srgbClr val="ffffff"/>
      </a:lt2>
      <a:accent1>
        <a:srgbClr val="6e288d"/>
      </a:accent1>
      <a:accent2>
        <a:srgbClr val="63b1e5"/>
      </a:accent2>
      <a:accent3>
        <a:srgbClr val="00a39b"/>
      </a:accent3>
      <a:accent4>
        <a:srgbClr val="ab8876"/>
      </a:accent4>
      <a:accent5>
        <a:srgbClr val="ffb651"/>
      </a:accent5>
      <a:accent6>
        <a:srgbClr val="1e1e1e"/>
      </a:accent6>
      <a:hlink>
        <a:srgbClr val="787878"/>
      </a:hlink>
      <a:folHlink>
        <a:srgbClr val="1e1e1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6e288d"/>
      </a:dk2>
      <a:lt2>
        <a:srgbClr val="ffffff"/>
      </a:lt2>
      <a:accent1>
        <a:srgbClr val="6e288d"/>
      </a:accent1>
      <a:accent2>
        <a:srgbClr val="63b1e5"/>
      </a:accent2>
      <a:accent3>
        <a:srgbClr val="00a39b"/>
      </a:accent3>
      <a:accent4>
        <a:srgbClr val="ab8876"/>
      </a:accent4>
      <a:accent5>
        <a:srgbClr val="ffb651"/>
      </a:accent5>
      <a:accent6>
        <a:srgbClr val="1e1e1e"/>
      </a:accent6>
      <a:hlink>
        <a:srgbClr val="787878"/>
      </a:hlink>
      <a:folHlink>
        <a:srgbClr val="1e1e1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6e288d"/>
      </a:dk2>
      <a:lt2>
        <a:srgbClr val="ffffff"/>
      </a:lt2>
      <a:accent1>
        <a:srgbClr val="6e288d"/>
      </a:accent1>
      <a:accent2>
        <a:srgbClr val="63b1e5"/>
      </a:accent2>
      <a:accent3>
        <a:srgbClr val="00a39b"/>
      </a:accent3>
      <a:accent4>
        <a:srgbClr val="ab8876"/>
      </a:accent4>
      <a:accent5>
        <a:srgbClr val="ffb651"/>
      </a:accent5>
      <a:accent6>
        <a:srgbClr val="1e1e1e"/>
      </a:accent6>
      <a:hlink>
        <a:srgbClr val="787878"/>
      </a:hlink>
      <a:folHlink>
        <a:srgbClr val="1e1e1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6e288d"/>
      </a:dk2>
      <a:lt2>
        <a:srgbClr val="ffffff"/>
      </a:lt2>
      <a:accent1>
        <a:srgbClr val="6e288d"/>
      </a:accent1>
      <a:accent2>
        <a:srgbClr val="63b1e5"/>
      </a:accent2>
      <a:accent3>
        <a:srgbClr val="00a39b"/>
      </a:accent3>
      <a:accent4>
        <a:srgbClr val="ab8876"/>
      </a:accent4>
      <a:accent5>
        <a:srgbClr val="ffb651"/>
      </a:accent5>
      <a:accent6>
        <a:srgbClr val="1e1e1e"/>
      </a:accent6>
      <a:hlink>
        <a:srgbClr val="787878"/>
      </a:hlink>
      <a:folHlink>
        <a:srgbClr val="1e1e1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6e288d"/>
      </a:dk2>
      <a:lt2>
        <a:srgbClr val="ffffff"/>
      </a:lt2>
      <a:accent1>
        <a:srgbClr val="6e288d"/>
      </a:accent1>
      <a:accent2>
        <a:srgbClr val="63b1e5"/>
      </a:accent2>
      <a:accent3>
        <a:srgbClr val="00a39b"/>
      </a:accent3>
      <a:accent4>
        <a:srgbClr val="ab8876"/>
      </a:accent4>
      <a:accent5>
        <a:srgbClr val="ffb651"/>
      </a:accent5>
      <a:accent6>
        <a:srgbClr val="1e1e1e"/>
      </a:accent6>
      <a:hlink>
        <a:srgbClr val="787878"/>
      </a:hlink>
      <a:folHlink>
        <a:srgbClr val="1e1e1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0842F7DCE9C444A29B83ED0AB3401F" ma:contentTypeVersion="0" ma:contentTypeDescription="Create a new document." ma:contentTypeScope="" ma:versionID="c57ba5c5c8fd08275aa65fd441976ca4">
  <xsd:schema xmlns:xsd="http://www.w3.org/2001/XMLSchema" xmlns:xs="http://www.w3.org/2001/XMLSchema" xmlns:p="http://schemas.microsoft.com/office/2006/metadata/properties" targetNamespace="http://schemas.microsoft.com/office/2006/metadata/properties" ma:root="true" ma:fieldsID="52f5fcd5ba40015dfb894c6a0e6c89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FB2C24-9A87-4397-8318-3E6A6FC60891}">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54B0CBF-1083-4E11-9810-549A29AF2D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14B2E10-F853-4C68-A149-61FACE4175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7159</TotalTime>
  <Application>LibreOffice/7.0.6.2$MacOSX_X86_64 LibreOffice_project/144abb84a525d8e30c9dbbefa69cbbf2d8d4ae3b</Application>
  <AppVersion>15.0000</AppVersion>
  <Words>2808</Words>
  <Paragraphs>390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2018-04-25T13:40:53Z</dcterms:created>
  <dc:creator>Andrew Martin</dc:creator>
  <dc:description/>
  <dc:language>en-CA</dc:language>
  <cp:lastModifiedBy/>
  <dcterms:modified xsi:type="dcterms:W3CDTF">2022-05-26T11:15:35Z</dcterms:modified>
  <cp:revision>245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0x010100FA0842F7DCE9C444A29B83ED0AB3401F</vt:lpwstr>
  </property>
  <property fmtid="{D5CDD505-2E9C-101B-9397-08002B2CF9AE}" pid="3" name="Notes">
    <vt:i4>28</vt:i4>
  </property>
  <property fmtid="{D5CDD505-2E9C-101B-9397-08002B2CF9AE}" pid="4" name="PresentationFormat">
    <vt:lpwstr>Widescreen</vt:lpwstr>
  </property>
  <property fmtid="{D5CDD505-2E9C-101B-9397-08002B2CF9AE}" pid="5" name="Slides">
    <vt:i4>42</vt:i4>
  </property>
</Properties>
</file>